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9" r:id="rId2"/>
    <p:sldId id="267" r:id="rId3"/>
    <p:sldId id="261" r:id="rId4"/>
    <p:sldId id="268" r:id="rId5"/>
    <p:sldId id="263" r:id="rId6"/>
    <p:sldId id="264" r:id="rId7"/>
    <p:sldId id="273" r:id="rId8"/>
    <p:sldId id="274" r:id="rId9"/>
    <p:sldId id="265" r:id="rId10"/>
    <p:sldId id="266" r:id="rId11"/>
    <p:sldId id="257"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397" autoAdjust="0"/>
  </p:normalViewPr>
  <p:slideViewPr>
    <p:cSldViewPr>
      <p:cViewPr varScale="1">
        <p:scale>
          <a:sx n="35" d="100"/>
          <a:sy n="35" d="100"/>
        </p:scale>
        <p:origin x="240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bhvw-fs02\EBHDATA\CTLC-Investigators\Dahrouge\2.%20Projects\3.ARC%20RCT\11.%20Analyses%20-%20Quantitative\Quantitative\Patient%20Data\Kiran\Results\FINAL%20RESULTS%20-%20Main%20Outcomes%20and%20Navigation%20Experiences\Patient%20experience%20and%20satisfaction%20-%20detailed%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'By ARM'!$I$3:$J$6</c:f>
              <c:multiLvlStrCache>
                <c:ptCount val="4"/>
                <c:lvl>
                  <c:pt idx="0">
                    <c:v>Satisfaction</c:v>
                  </c:pt>
                  <c:pt idx="1">
                    <c:v>Experience</c:v>
                  </c:pt>
                  <c:pt idx="2">
                    <c:v>Satisfaction</c:v>
                  </c:pt>
                  <c:pt idx="3">
                    <c:v>Experience</c:v>
                  </c:pt>
                </c:lvl>
                <c:lvl>
                  <c:pt idx="0">
                    <c:v>The ARC Patient Navigator</c:v>
                  </c:pt>
                  <c:pt idx="2">
                    <c:v>The Ontario 211 Service</c:v>
                  </c:pt>
                </c:lvl>
              </c:multiLvlStrCache>
            </c:multiLvlStrRef>
          </c:cat>
          <c:val>
            <c:numRef>
              <c:f>'By ARM'!$L$3:$L$6</c:f>
              <c:numCache>
                <c:formatCode>0%</c:formatCode>
                <c:ptCount val="4"/>
                <c:pt idx="0">
                  <c:v>0.87553030303030299</c:v>
                </c:pt>
                <c:pt idx="1">
                  <c:v>0.94231060606060624</c:v>
                </c:pt>
                <c:pt idx="2">
                  <c:v>0.6155141843971631</c:v>
                </c:pt>
                <c:pt idx="3">
                  <c:v>0.64857142857142858</c:v>
                </c:pt>
              </c:numCache>
            </c:numRef>
          </c:val>
        </c:ser>
        <c:dLbls>
          <c:showLegendKey val="0"/>
          <c:showVal val="0"/>
          <c:showCatName val="0"/>
          <c:showSerName val="0"/>
          <c:showPercent val="0"/>
          <c:showBubbleSize val="0"/>
        </c:dLbls>
        <c:gapWidth val="150"/>
        <c:axId val="1737507888"/>
        <c:axId val="1737518224"/>
      </c:barChart>
      <c:catAx>
        <c:axId val="1737507888"/>
        <c:scaling>
          <c:orientation val="minMax"/>
        </c:scaling>
        <c:delete val="0"/>
        <c:axPos val="b"/>
        <c:numFmt formatCode="General" sourceLinked="0"/>
        <c:majorTickMark val="out"/>
        <c:minorTickMark val="none"/>
        <c:tickLblPos val="nextTo"/>
        <c:crossAx val="1737518224"/>
        <c:crosses val="autoZero"/>
        <c:auto val="1"/>
        <c:lblAlgn val="ctr"/>
        <c:lblOffset val="100"/>
        <c:noMultiLvlLbl val="0"/>
      </c:catAx>
      <c:valAx>
        <c:axId val="1737518224"/>
        <c:scaling>
          <c:orientation val="minMax"/>
        </c:scaling>
        <c:delete val="0"/>
        <c:axPos val="l"/>
        <c:majorGridlines/>
        <c:title>
          <c:tx>
            <c:rich>
              <a:bodyPr rot="-5400000" vert="horz"/>
              <a:lstStyle/>
              <a:p>
                <a:pPr>
                  <a:defRPr sz="1600"/>
                </a:pPr>
                <a:r>
                  <a:rPr lang="en-US" sz="1600"/>
                  <a:t>Scale Results (%)</a:t>
                </a:r>
              </a:p>
            </c:rich>
          </c:tx>
          <c:layout/>
          <c:overlay val="0"/>
        </c:title>
        <c:numFmt formatCode="0%" sourceLinked="1"/>
        <c:majorTickMark val="out"/>
        <c:minorTickMark val="none"/>
        <c:tickLblPos val="nextTo"/>
        <c:crossAx val="1737507888"/>
        <c:crosses val="autoZero"/>
        <c:crossBetween val="between"/>
      </c:valAx>
    </c:plotArea>
    <c:plotVisOnly val="1"/>
    <c:dispBlanksAs val="gap"/>
    <c:showDLblsOverMax val="0"/>
  </c:chart>
  <c:txPr>
    <a:bodyPr/>
    <a:lstStyle/>
    <a:p>
      <a:pPr>
        <a:defRPr sz="1400" b="1">
          <a:solidFill>
            <a:schemeClr val="accent1">
              <a:lumMod val="75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endParaRPr lang="en-US"/>
          </a:p>
        </c:rich>
      </c:tx>
      <c:layout/>
      <c:overlay val="0"/>
      <c:spPr>
        <a:noFill/>
        <a:ln>
          <a:noFill/>
        </a:ln>
        <a:effectLst/>
      </c:spPr>
    </c:title>
    <c:autoTitleDeleted val="0"/>
    <c:plotArea>
      <c:layout>
        <c:manualLayout>
          <c:layoutTarget val="inner"/>
          <c:xMode val="edge"/>
          <c:yMode val="edge"/>
          <c:x val="0.10234834204668997"/>
          <c:y val="5.9293982137124959E-2"/>
          <c:w val="0.86894152724084117"/>
          <c:h val="0.76206628759741213"/>
        </c:manualLayout>
      </c:layout>
      <c:lineChart>
        <c:grouping val="standard"/>
        <c:varyColors val="0"/>
        <c:ser>
          <c:idx val="2"/>
          <c:order val="0"/>
          <c:tx>
            <c:v>What is your highest education?</c:v>
          </c:tx>
          <c:spPr>
            <a:ln w="28575" cap="rnd">
              <a:noFill/>
              <a:round/>
            </a:ln>
            <a:effectLst/>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211</c:v>
              </c:pt>
              <c:pt idx="1">
                <c:v>ARC Navigator</c:v>
              </c:pt>
            </c:strLit>
          </c:cat>
          <c:val>
            <c:numLit>
              <c:formatCode>General</c:formatCode>
              <c:ptCount val="2"/>
            </c:numLit>
          </c:val>
          <c:smooth val="0"/>
          <c:extLst xmlns:c16r2="http://schemas.microsoft.com/office/drawing/2015/06/chart"/>
        </c:ser>
        <c:ser>
          <c:idx val="0"/>
          <c:order val="1"/>
          <c:tx>
            <c:v>Other: Has no university degree</c:v>
          </c:tx>
          <c:spPr>
            <a:ln w="38100" cap="rnd">
              <a:round/>
            </a:ln>
            <a:effectLst/>
          </c:spPr>
          <c:marker>
            <c:symbol val="none"/>
          </c:marker>
          <c:dLbls>
            <c:dLbl>
              <c:idx val="0"/>
              <c:layout>
                <c:manualLayout>
                  <c:x val="-6.6564355209367224E-2"/>
                  <c:y val="8.77192982456140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2"/>
              <c:pt idx="0">
                <c:v>211</c:v>
              </c:pt>
              <c:pt idx="1">
                <c:v>ARC Navigator</c:v>
              </c:pt>
            </c:strLit>
          </c:cat>
          <c:val>
            <c:numLit>
              <c:formatCode>0.00</c:formatCode>
              <c:ptCount val="2"/>
              <c:pt idx="0">
                <c:v>0.31404958677685951</c:v>
              </c:pt>
              <c:pt idx="1">
                <c:v>0.47368421052631582</c:v>
              </c:pt>
            </c:numLit>
          </c:val>
          <c:smooth val="0"/>
          <c:extLst xmlns:c16r2="http://schemas.microsoft.com/office/drawing/2015/06/chart"/>
        </c:ser>
        <c:ser>
          <c:idx val="1"/>
          <c:order val="2"/>
          <c:tx>
            <c:v>Completed a bachelors, graduate or professional degree</c:v>
          </c:tx>
          <c:spPr>
            <a:ln w="38100" cap="rnd">
              <a:round/>
            </a:ln>
            <a:effectLst/>
          </c:spPr>
          <c:marker>
            <c:symbol val="none"/>
          </c:marker>
          <c:dLbls>
            <c:dLbl>
              <c:idx val="0"/>
              <c:layout>
                <c:manualLayout>
                  <c:x val="-7.5246662410589041E-2"/>
                  <c:y val="-1.7267578394805913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2"/>
              <c:pt idx="0">
                <c:v>211</c:v>
              </c:pt>
              <c:pt idx="1">
                <c:v>ARC Navigator</c:v>
              </c:pt>
            </c:strLit>
          </c:cat>
          <c:val>
            <c:numLit>
              <c:formatCode>0.00</c:formatCode>
              <c:ptCount val="2"/>
              <c:pt idx="0">
                <c:v>0.5714285714285714</c:v>
              </c:pt>
              <c:pt idx="1">
                <c:v>0.5714285714285714</c:v>
              </c:pt>
            </c:numLit>
          </c:val>
          <c:smooth val="0"/>
          <c:extLst xmlns:c16r2="http://schemas.microsoft.com/office/drawing/2015/06/chart"/>
        </c:ser>
        <c:dLbls>
          <c:showLegendKey val="0"/>
          <c:showVal val="1"/>
          <c:showCatName val="0"/>
          <c:showSerName val="0"/>
          <c:showPercent val="0"/>
          <c:showBubbleSize val="0"/>
        </c:dLbls>
        <c:smooth val="0"/>
        <c:axId val="1737516592"/>
        <c:axId val="1737517136"/>
      </c:lineChart>
      <c:catAx>
        <c:axId val="1737516592"/>
        <c:scaling>
          <c:orientation val="minMax"/>
        </c:scaling>
        <c:delete val="0"/>
        <c:axPos val="b"/>
        <c:numFmt formatCode="General" sourceLinked="1"/>
        <c:majorTickMark val="none"/>
        <c:minorTickMark val="none"/>
        <c:tickLblPos val="nextTo"/>
        <c:spPr>
          <a:noFill/>
          <a:ln w="9525" cap="flat" cmpd="sng" algn="ctr">
            <a:solidFill>
              <a:schemeClr val="accent1">
                <a:lumMod val="75000"/>
              </a:schemeClr>
            </a:solidFill>
            <a:round/>
          </a:ln>
          <a:effectLst/>
        </c:spPr>
        <c:txPr>
          <a:bodyPr rot="-60000000" vert="horz"/>
          <a:lstStyle/>
          <a:p>
            <a:pPr>
              <a:defRPr sz="2000" b="1">
                <a:solidFill>
                  <a:schemeClr val="accent1">
                    <a:lumMod val="75000"/>
                  </a:schemeClr>
                </a:solidFill>
              </a:defRPr>
            </a:pPr>
            <a:endParaRPr lang="en-US"/>
          </a:p>
        </c:txPr>
        <c:crossAx val="1737517136"/>
        <c:crosses val="autoZero"/>
        <c:auto val="1"/>
        <c:lblAlgn val="ctr"/>
        <c:lblOffset val="100"/>
        <c:noMultiLvlLbl val="0"/>
      </c:catAx>
      <c:valAx>
        <c:axId val="1737517136"/>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000" b="1">
                    <a:solidFill>
                      <a:schemeClr val="accent1">
                        <a:lumMod val="75000"/>
                      </a:schemeClr>
                    </a:solidFill>
                  </a:defRPr>
                </a:pPr>
                <a:r>
                  <a:rPr lang="en-US" sz="2000" b="1" dirty="0" smtClean="0">
                    <a:solidFill>
                      <a:schemeClr val="accent1">
                        <a:lumMod val="75000"/>
                      </a:schemeClr>
                    </a:solidFill>
                  </a:rPr>
                  <a:t>ACCESSED at </a:t>
                </a:r>
                <a:r>
                  <a:rPr lang="en-US" sz="2000" b="1" dirty="0">
                    <a:solidFill>
                      <a:schemeClr val="accent1">
                        <a:lumMod val="75000"/>
                      </a:schemeClr>
                    </a:solidFill>
                  </a:rPr>
                  <a:t>least one service</a:t>
                </a:r>
              </a:p>
            </c:rich>
          </c:tx>
          <c:layout/>
          <c:overlay val="0"/>
          <c:spPr>
            <a:noFill/>
            <a:ln>
              <a:noFill/>
            </a:ln>
            <a:effectLst/>
          </c:spPr>
        </c:title>
        <c:numFmt formatCode="0%" sourceLinked="0"/>
        <c:majorTickMark val="none"/>
        <c:minorTickMark val="none"/>
        <c:tickLblPos val="nextTo"/>
        <c:spPr>
          <a:noFill/>
          <a:ln>
            <a:solidFill>
              <a:schemeClr val="accent1">
                <a:shade val="95000"/>
                <a:satMod val="105000"/>
              </a:schemeClr>
            </a:solidFill>
          </a:ln>
          <a:effectLst/>
        </c:spPr>
        <c:txPr>
          <a:bodyPr rot="-60000000" vert="horz"/>
          <a:lstStyle/>
          <a:p>
            <a:pPr>
              <a:defRPr b="1">
                <a:solidFill>
                  <a:schemeClr val="accent1">
                    <a:lumMod val="75000"/>
                  </a:schemeClr>
                </a:solidFill>
              </a:defRPr>
            </a:pPr>
            <a:endParaRPr lang="en-US"/>
          </a:p>
        </c:txPr>
        <c:crossAx val="1737516592"/>
        <c:crosses val="autoZero"/>
        <c:crossBetween val="between"/>
      </c:valAx>
      <c:spPr>
        <a:ln>
          <a:noFill/>
        </a:ln>
      </c:spPr>
    </c:plotArea>
    <c:legend>
      <c:legendPos val="r"/>
      <c:legendEntry>
        <c:idx val="0"/>
        <c:delete val="1"/>
      </c:legendEntry>
      <c:layout>
        <c:manualLayout>
          <c:xMode val="edge"/>
          <c:yMode val="edge"/>
          <c:x val="0.47694830346919703"/>
          <c:y val="0.51245303218676608"/>
          <c:w val="0.4622755461222503"/>
          <c:h val="0.22370147810471058"/>
        </c:manualLayout>
      </c:layout>
      <c:overlay val="0"/>
      <c:spPr>
        <a:noFill/>
        <a:ln>
          <a:noFill/>
        </a:ln>
        <a:effectLst/>
      </c:spPr>
      <c:txPr>
        <a:bodyPr rot="0" vert="horz"/>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C9189-0B45-435E-8D7A-54C96256D5E1}" type="doc">
      <dgm:prSet loTypeId="urn:microsoft.com/office/officeart/2011/layout/RadialPictureList" loCatId="picture" qsTypeId="urn:microsoft.com/office/officeart/2005/8/quickstyle/simple1#3" qsCatId="simple" csTypeId="urn:microsoft.com/office/officeart/2005/8/colors/accent1_2#3" csCatId="accent1" phldr="1"/>
      <dgm:spPr/>
      <dgm:t>
        <a:bodyPr/>
        <a:lstStyle/>
        <a:p>
          <a:endParaRPr lang="en-US"/>
        </a:p>
      </dgm:t>
    </dgm:pt>
    <dgm:pt modelId="{13EB9E6D-1DB6-47EA-86B2-0A6B5E04C585}">
      <dgm:prSet phldrT="[Text]"/>
      <dgm:spPr/>
      <dgm:t>
        <a:bodyPr/>
        <a:lstStyle/>
        <a:p>
          <a:r>
            <a:rPr lang="en-CA" dirty="0"/>
            <a:t>.</a:t>
          </a:r>
          <a:endParaRPr lang="en-US" dirty="0"/>
        </a:p>
      </dgm:t>
    </dgm:pt>
    <dgm:pt modelId="{3B04F69A-A118-4CA7-867D-BD4CF6AA2F1A}" type="parTrans" cxnId="{85ECAF7B-AEDA-48F9-87A0-9BC758726AB0}">
      <dgm:prSet/>
      <dgm:spPr/>
      <dgm:t>
        <a:bodyPr/>
        <a:lstStyle/>
        <a:p>
          <a:endParaRPr lang="en-US"/>
        </a:p>
      </dgm:t>
    </dgm:pt>
    <dgm:pt modelId="{FCDEFB13-F4AA-46AC-B463-73686881A1AA}" type="sibTrans" cxnId="{85ECAF7B-AEDA-48F9-87A0-9BC758726AB0}">
      <dgm:prSet/>
      <dgm:spPr/>
      <dgm:t>
        <a:bodyPr/>
        <a:lstStyle/>
        <a:p>
          <a:endParaRPr lang="en-US"/>
        </a:p>
      </dgm:t>
    </dgm:pt>
    <dgm:pt modelId="{82D362F8-BAD1-4173-B457-14322E6558F4}">
      <dgm:prSet phldrT="[Text]" custT="1"/>
      <dgm:spPr/>
      <dgm:t>
        <a:bodyPr/>
        <a:lstStyle/>
        <a:p>
          <a:r>
            <a:rPr lang="en-CA" sz="1800" dirty="0"/>
            <a:t>Limited </a:t>
          </a:r>
          <a:r>
            <a:rPr lang="en-CA" sz="1800" b="1" dirty="0">
              <a:solidFill>
                <a:srgbClr val="FF0000"/>
              </a:solidFill>
            </a:rPr>
            <a:t>AWARENESS</a:t>
          </a:r>
          <a:r>
            <a:rPr lang="en-CA" sz="1800" dirty="0"/>
            <a:t> of resources</a:t>
          </a:r>
          <a:endParaRPr lang="en-US" sz="1800" dirty="0"/>
        </a:p>
      </dgm:t>
    </dgm:pt>
    <dgm:pt modelId="{C85B54F6-6371-4A26-8534-ECFDC40AABBF}" type="parTrans" cxnId="{76E2B5B4-6F2F-48A5-8B62-C7E3DBF1C15E}">
      <dgm:prSet/>
      <dgm:spPr/>
      <dgm:t>
        <a:bodyPr/>
        <a:lstStyle/>
        <a:p>
          <a:endParaRPr lang="en-US"/>
        </a:p>
      </dgm:t>
    </dgm:pt>
    <dgm:pt modelId="{C70EA7B9-183E-4CFB-A294-07F62BBD9EB1}" type="sibTrans" cxnId="{76E2B5B4-6F2F-48A5-8B62-C7E3DBF1C15E}">
      <dgm:prSet/>
      <dgm:spPr/>
      <dgm:t>
        <a:bodyPr/>
        <a:lstStyle/>
        <a:p>
          <a:endParaRPr lang="en-US"/>
        </a:p>
      </dgm:t>
    </dgm:pt>
    <dgm:pt modelId="{687CCB86-95E5-4321-9459-75072A739CC7}">
      <dgm:prSet phldrT="[Text]" custT="1"/>
      <dgm:spPr/>
      <dgm:t>
        <a:bodyPr/>
        <a:lstStyle/>
        <a:p>
          <a:r>
            <a:rPr lang="en-CA" sz="1800" dirty="0"/>
            <a:t>Limited </a:t>
          </a:r>
          <a:r>
            <a:rPr lang="en-CA" sz="1800" b="1" dirty="0">
              <a:solidFill>
                <a:srgbClr val="FF0000"/>
              </a:solidFill>
            </a:rPr>
            <a:t>TIME</a:t>
          </a:r>
        </a:p>
        <a:p>
          <a:r>
            <a:rPr lang="en-CA" sz="1800" dirty="0"/>
            <a:t> to </a:t>
          </a:r>
          <a:r>
            <a:rPr lang="en-CA" sz="1800" dirty="0" smtClean="0"/>
            <a:t>provide support</a:t>
          </a:r>
          <a:endParaRPr lang="en-US" sz="1800" dirty="0"/>
        </a:p>
      </dgm:t>
    </dgm:pt>
    <dgm:pt modelId="{7AAB2D73-4C9E-4DBA-AC3E-B335FC3934CC}" type="parTrans" cxnId="{0B534F8E-A428-43AB-B48A-CC2A234A06CF}">
      <dgm:prSet/>
      <dgm:spPr/>
      <dgm:t>
        <a:bodyPr/>
        <a:lstStyle/>
        <a:p>
          <a:endParaRPr lang="en-US"/>
        </a:p>
      </dgm:t>
    </dgm:pt>
    <dgm:pt modelId="{687EF4C3-C2CE-452B-AD9B-4B72DC480F80}" type="sibTrans" cxnId="{0B534F8E-A428-43AB-B48A-CC2A234A06CF}">
      <dgm:prSet/>
      <dgm:spPr/>
      <dgm:t>
        <a:bodyPr/>
        <a:lstStyle/>
        <a:p>
          <a:endParaRPr lang="en-US"/>
        </a:p>
      </dgm:t>
    </dgm:pt>
    <dgm:pt modelId="{A9C90C86-A4E3-4601-9E2D-2A78ADC5799D}" type="pres">
      <dgm:prSet presAssocID="{EC5C9189-0B45-435E-8D7A-54C96256D5E1}" presName="Name0" presStyleCnt="0">
        <dgm:presLayoutVars>
          <dgm:chMax val="1"/>
          <dgm:chPref val="1"/>
          <dgm:dir/>
          <dgm:resizeHandles/>
        </dgm:presLayoutVars>
      </dgm:prSet>
      <dgm:spPr/>
      <dgm:t>
        <a:bodyPr/>
        <a:lstStyle/>
        <a:p>
          <a:endParaRPr lang="en-US"/>
        </a:p>
      </dgm:t>
    </dgm:pt>
    <dgm:pt modelId="{B14E9425-E9E7-40EA-A058-936DCC670183}" type="pres">
      <dgm:prSet presAssocID="{13EB9E6D-1DB6-47EA-86B2-0A6B5E04C585}" presName="Parent" presStyleLbl="node1" presStyleIdx="0" presStyleCnt="2" custScaleX="96524" custScaleY="92331" custLinFactNeighborX="-30606">
        <dgm:presLayoutVars>
          <dgm:chMax val="4"/>
          <dgm:chPref val="3"/>
        </dgm:presLayoutVars>
      </dgm:prSet>
      <dgm:spPr/>
      <dgm:t>
        <a:bodyPr/>
        <a:lstStyle/>
        <a:p>
          <a:endParaRPr lang="en-US"/>
        </a:p>
      </dgm:t>
    </dgm:pt>
    <dgm:pt modelId="{ADE00873-48AD-4949-AFFA-E6F9D35B8333}" type="pres">
      <dgm:prSet presAssocID="{82D362F8-BAD1-4173-B457-14322E6558F4}" presName="Accent" presStyleLbl="node1" presStyleIdx="1" presStyleCnt="2" custLinFactNeighborX="-19276" custLinFactNeighborY="-1435"/>
      <dgm:spPr/>
    </dgm:pt>
    <dgm:pt modelId="{67E7846F-E976-4A17-AB3C-C9C919584E63}" type="pres">
      <dgm:prSet presAssocID="{82D362F8-BAD1-4173-B457-14322E6558F4}" presName="Image1" presStyleLbl="fgImgPlace1" presStyleIdx="0" presStyleCnt="2" custLinFactNeighborX="-62625" custLinFactNeighborY="-9619"/>
      <dgm:spPr>
        <a:blipFill>
          <a:blip xmlns:r="http://schemas.openxmlformats.org/officeDocument/2006/relationships" r:embed="rId1">
            <a:extLst/>
          </a:blip>
          <a:srcRect/>
          <a:stretch>
            <a:fillRect l="-2000" r="-2000"/>
          </a:stretch>
        </a:blipFill>
      </dgm:spPr>
    </dgm:pt>
    <dgm:pt modelId="{5A41528B-889D-4F71-936E-D9EB8A45634F}" type="pres">
      <dgm:prSet presAssocID="{82D362F8-BAD1-4173-B457-14322E6558F4}" presName="Child1" presStyleLbl="revTx" presStyleIdx="0" presStyleCnt="2" custScaleX="166077" custScaleY="131276" custLinFactNeighborX="-16519" custLinFactNeighborY="-34061">
        <dgm:presLayoutVars>
          <dgm:chMax val="0"/>
          <dgm:chPref val="0"/>
          <dgm:bulletEnabled val="1"/>
        </dgm:presLayoutVars>
      </dgm:prSet>
      <dgm:spPr/>
      <dgm:t>
        <a:bodyPr/>
        <a:lstStyle/>
        <a:p>
          <a:endParaRPr lang="en-US"/>
        </a:p>
      </dgm:t>
    </dgm:pt>
    <dgm:pt modelId="{113B868B-9D90-4EB5-9F4F-0BF3218D9156}" type="pres">
      <dgm:prSet presAssocID="{687CCB86-95E5-4321-9459-75072A739CC7}" presName="Image2" presStyleCnt="0"/>
      <dgm:spPr/>
    </dgm:pt>
    <dgm:pt modelId="{67B3CF78-6F03-4599-8A67-458120A5A125}" type="pres">
      <dgm:prSet presAssocID="{687CCB86-95E5-4321-9459-75072A739CC7}" presName="Image" presStyleLbl="fgImgPlace1" presStyleIdx="1" presStyleCnt="2" custLinFactNeighborX="-62625" custLinFactNeighborY="-13277"/>
      <dgm:spPr>
        <a:blipFill>
          <a:blip xmlns:r="http://schemas.openxmlformats.org/officeDocument/2006/relationships" r:embed="rId2">
            <a:extLst/>
          </a:blip>
          <a:srcRect/>
          <a:stretch>
            <a:fillRect l="-2000" r="-2000"/>
          </a:stretch>
        </a:blipFill>
      </dgm:spPr>
    </dgm:pt>
    <dgm:pt modelId="{75A4CFC8-90CF-451F-AAEB-23B322A53953}" type="pres">
      <dgm:prSet presAssocID="{687CCB86-95E5-4321-9459-75072A739CC7}" presName="Child2" presStyleLbl="revTx" presStyleIdx="1" presStyleCnt="2" custScaleX="163281" custScaleY="132646" custLinFactNeighborX="-16519" custLinFactNeighborY="-4056">
        <dgm:presLayoutVars>
          <dgm:chMax val="0"/>
          <dgm:chPref val="0"/>
          <dgm:bulletEnabled val="1"/>
        </dgm:presLayoutVars>
      </dgm:prSet>
      <dgm:spPr/>
      <dgm:t>
        <a:bodyPr/>
        <a:lstStyle/>
        <a:p>
          <a:endParaRPr lang="en-US"/>
        </a:p>
      </dgm:t>
    </dgm:pt>
  </dgm:ptLst>
  <dgm:cxnLst>
    <dgm:cxn modelId="{76E2B5B4-6F2F-48A5-8B62-C7E3DBF1C15E}" srcId="{13EB9E6D-1DB6-47EA-86B2-0A6B5E04C585}" destId="{82D362F8-BAD1-4173-B457-14322E6558F4}" srcOrd="0" destOrd="0" parTransId="{C85B54F6-6371-4A26-8534-ECFDC40AABBF}" sibTransId="{C70EA7B9-183E-4CFB-A294-07F62BBD9EB1}"/>
    <dgm:cxn modelId="{85ECAF7B-AEDA-48F9-87A0-9BC758726AB0}" srcId="{EC5C9189-0B45-435E-8D7A-54C96256D5E1}" destId="{13EB9E6D-1DB6-47EA-86B2-0A6B5E04C585}" srcOrd="0" destOrd="0" parTransId="{3B04F69A-A118-4CA7-867D-BD4CF6AA2F1A}" sibTransId="{FCDEFB13-F4AA-46AC-B463-73686881A1AA}"/>
    <dgm:cxn modelId="{1A150E69-69A4-4AE4-9EA6-80323828D5F7}" type="presOf" srcId="{EC5C9189-0B45-435E-8D7A-54C96256D5E1}" destId="{A9C90C86-A4E3-4601-9E2D-2A78ADC5799D}" srcOrd="0" destOrd="0" presId="urn:microsoft.com/office/officeart/2011/layout/RadialPictureList"/>
    <dgm:cxn modelId="{0D7E9BA0-9330-4BB7-9506-393BFB109E9F}" type="presOf" srcId="{82D362F8-BAD1-4173-B457-14322E6558F4}" destId="{5A41528B-889D-4F71-936E-D9EB8A45634F}" srcOrd="0" destOrd="0" presId="urn:microsoft.com/office/officeart/2011/layout/RadialPictureList"/>
    <dgm:cxn modelId="{0B534F8E-A428-43AB-B48A-CC2A234A06CF}" srcId="{13EB9E6D-1DB6-47EA-86B2-0A6B5E04C585}" destId="{687CCB86-95E5-4321-9459-75072A739CC7}" srcOrd="1" destOrd="0" parTransId="{7AAB2D73-4C9E-4DBA-AC3E-B335FC3934CC}" sibTransId="{687EF4C3-C2CE-452B-AD9B-4B72DC480F80}"/>
    <dgm:cxn modelId="{E7D6DFEF-BC77-4DA7-86F8-CF826490CE62}" type="presOf" srcId="{687CCB86-95E5-4321-9459-75072A739CC7}" destId="{75A4CFC8-90CF-451F-AAEB-23B322A53953}" srcOrd="0" destOrd="0" presId="urn:microsoft.com/office/officeart/2011/layout/RadialPictureList"/>
    <dgm:cxn modelId="{199FD300-C9E9-418B-95A6-18ABE6400391}" type="presOf" srcId="{13EB9E6D-1DB6-47EA-86B2-0A6B5E04C585}" destId="{B14E9425-E9E7-40EA-A058-936DCC670183}" srcOrd="0" destOrd="0" presId="urn:microsoft.com/office/officeart/2011/layout/RadialPictureList"/>
    <dgm:cxn modelId="{E0CF4303-3FCA-46BF-9AF9-7F36518FDBA1}" type="presParOf" srcId="{A9C90C86-A4E3-4601-9E2D-2A78ADC5799D}" destId="{B14E9425-E9E7-40EA-A058-936DCC670183}" srcOrd="0" destOrd="0" presId="urn:microsoft.com/office/officeart/2011/layout/RadialPictureList"/>
    <dgm:cxn modelId="{5E4F3F17-C8E2-4460-81DA-4258556B4F80}" type="presParOf" srcId="{A9C90C86-A4E3-4601-9E2D-2A78ADC5799D}" destId="{ADE00873-48AD-4949-AFFA-E6F9D35B8333}" srcOrd="1" destOrd="0" presId="urn:microsoft.com/office/officeart/2011/layout/RadialPictureList"/>
    <dgm:cxn modelId="{4ACE7046-B587-4E25-81C0-06066A4A4EEB}" type="presParOf" srcId="{A9C90C86-A4E3-4601-9E2D-2A78ADC5799D}" destId="{67E7846F-E976-4A17-AB3C-C9C919584E63}" srcOrd="2" destOrd="0" presId="urn:microsoft.com/office/officeart/2011/layout/RadialPictureList"/>
    <dgm:cxn modelId="{807B0C33-989B-4057-AF85-7BB721F65BD1}" type="presParOf" srcId="{A9C90C86-A4E3-4601-9E2D-2A78ADC5799D}" destId="{5A41528B-889D-4F71-936E-D9EB8A45634F}" srcOrd="3" destOrd="0" presId="urn:microsoft.com/office/officeart/2011/layout/RadialPictureList"/>
    <dgm:cxn modelId="{50D87673-81D8-46EB-BD2F-1CE9DB078C8F}" type="presParOf" srcId="{A9C90C86-A4E3-4601-9E2D-2A78ADC5799D}" destId="{113B868B-9D90-4EB5-9F4F-0BF3218D9156}" srcOrd="4" destOrd="0" presId="urn:microsoft.com/office/officeart/2011/layout/RadialPictureList"/>
    <dgm:cxn modelId="{EF9EC6D3-67E2-4FF7-972D-A24C203008EB}" type="presParOf" srcId="{113B868B-9D90-4EB5-9F4F-0BF3218D9156}" destId="{67B3CF78-6F03-4599-8A67-458120A5A125}" srcOrd="0" destOrd="0" presId="urn:microsoft.com/office/officeart/2011/layout/RadialPictureList"/>
    <dgm:cxn modelId="{6B8D56DB-6A5F-436D-B672-90EDB67CB394}" type="presParOf" srcId="{A9C90C86-A4E3-4601-9E2D-2A78ADC5799D}" destId="{75A4CFC8-90CF-451F-AAEB-23B322A53953}" srcOrd="5" destOrd="0" presId="urn:microsoft.com/office/officeart/2011/layout/Radial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BCE7CA-46D4-4F23-8BE7-7189D26B4D9F}" type="doc">
      <dgm:prSet loTypeId="urn:microsoft.com/office/officeart/2011/layout/RadialPictureList" loCatId="picture" qsTypeId="urn:microsoft.com/office/officeart/2005/8/quickstyle/simple1#4" qsCatId="simple" csTypeId="urn:microsoft.com/office/officeart/2005/8/colors/accent1_2#4" csCatId="accent1" phldr="1"/>
      <dgm:spPr/>
      <dgm:t>
        <a:bodyPr/>
        <a:lstStyle/>
        <a:p>
          <a:endParaRPr lang="en-US"/>
        </a:p>
      </dgm:t>
    </dgm:pt>
    <dgm:pt modelId="{3D2A02A5-D79D-41CA-843D-BA549A871CF1}">
      <dgm:prSet phldrT="[Text]"/>
      <dgm:spPr/>
      <dgm:t>
        <a:bodyPr/>
        <a:lstStyle/>
        <a:p>
          <a:r>
            <a:rPr lang="en-CA" dirty="0"/>
            <a:t>.</a:t>
          </a:r>
          <a:endParaRPr lang="en-US" dirty="0"/>
        </a:p>
      </dgm:t>
    </dgm:pt>
    <dgm:pt modelId="{F68E956C-EB29-4BB8-BABF-670FBE3D8879}" type="parTrans" cxnId="{903CA3A3-9485-46E1-84B9-9BBE6E1AE202}">
      <dgm:prSet/>
      <dgm:spPr/>
      <dgm:t>
        <a:bodyPr/>
        <a:lstStyle/>
        <a:p>
          <a:endParaRPr lang="en-US"/>
        </a:p>
      </dgm:t>
    </dgm:pt>
    <dgm:pt modelId="{5A096278-7E8F-4560-B956-E1122393DD35}" type="sibTrans" cxnId="{903CA3A3-9485-46E1-84B9-9BBE6E1AE202}">
      <dgm:prSet/>
      <dgm:spPr/>
      <dgm:t>
        <a:bodyPr/>
        <a:lstStyle/>
        <a:p>
          <a:endParaRPr lang="en-US"/>
        </a:p>
      </dgm:t>
    </dgm:pt>
    <dgm:pt modelId="{E1F72E5A-5F4F-44C1-B6D9-482B7B654D34}">
      <dgm:prSet phldrT="[Text]" custT="1"/>
      <dgm:spPr/>
      <dgm:t>
        <a:bodyPr/>
        <a:lstStyle/>
        <a:p>
          <a:r>
            <a:rPr lang="en-CA" sz="1800" dirty="0"/>
            <a:t>Limited </a:t>
          </a:r>
          <a:r>
            <a:rPr lang="en-CA" sz="1800" dirty="0" smtClean="0"/>
            <a:t>ability to </a:t>
          </a:r>
          <a:r>
            <a:rPr lang="en-CA" sz="1800" b="1" dirty="0">
              <a:solidFill>
                <a:srgbClr val="FF0000"/>
              </a:solidFill>
            </a:rPr>
            <a:t>NAVIGATE</a:t>
          </a:r>
          <a:r>
            <a:rPr lang="en-CA" sz="1800" dirty="0"/>
            <a:t> a complex system</a:t>
          </a:r>
          <a:endParaRPr lang="en-US" sz="1800" dirty="0"/>
        </a:p>
      </dgm:t>
    </dgm:pt>
    <dgm:pt modelId="{CE3034AA-B2B5-4D13-8D16-87BD692B0644}" type="parTrans" cxnId="{2BAAB459-C7BE-40C0-806A-660F1A5C187E}">
      <dgm:prSet/>
      <dgm:spPr/>
      <dgm:t>
        <a:bodyPr/>
        <a:lstStyle/>
        <a:p>
          <a:endParaRPr lang="en-US"/>
        </a:p>
      </dgm:t>
    </dgm:pt>
    <dgm:pt modelId="{E2CC4BE1-E5B2-4051-A7BE-00BA1486BD7A}" type="sibTrans" cxnId="{2BAAB459-C7BE-40C0-806A-660F1A5C187E}">
      <dgm:prSet/>
      <dgm:spPr/>
      <dgm:t>
        <a:bodyPr/>
        <a:lstStyle/>
        <a:p>
          <a:endParaRPr lang="en-US"/>
        </a:p>
      </dgm:t>
    </dgm:pt>
    <dgm:pt modelId="{5E3F711C-7D1D-46C3-8F81-452DEE6E59BB}">
      <dgm:prSet/>
      <dgm:spPr/>
      <dgm:t>
        <a:bodyPr/>
        <a:lstStyle/>
        <a:p>
          <a:endParaRPr lang="en-US"/>
        </a:p>
      </dgm:t>
    </dgm:pt>
    <dgm:pt modelId="{2FC9D14D-1E3D-4AB1-8C01-A40EF8A68768}" type="parTrans" cxnId="{3DB6E1A7-950C-4059-BE31-6125AE57A144}">
      <dgm:prSet/>
      <dgm:spPr/>
      <dgm:t>
        <a:bodyPr/>
        <a:lstStyle/>
        <a:p>
          <a:endParaRPr lang="en-US"/>
        </a:p>
      </dgm:t>
    </dgm:pt>
    <dgm:pt modelId="{23F6D39E-6084-456F-88BD-30637F3FE35A}" type="sibTrans" cxnId="{3DB6E1A7-950C-4059-BE31-6125AE57A144}">
      <dgm:prSet/>
      <dgm:spPr/>
      <dgm:t>
        <a:bodyPr/>
        <a:lstStyle/>
        <a:p>
          <a:endParaRPr lang="en-US"/>
        </a:p>
      </dgm:t>
    </dgm:pt>
    <dgm:pt modelId="{20B0DAAE-8E53-475D-AC8C-699B15E03663}">
      <dgm:prSet/>
      <dgm:spPr/>
      <dgm:t>
        <a:bodyPr/>
        <a:lstStyle/>
        <a:p>
          <a:endParaRPr lang="en-US"/>
        </a:p>
      </dgm:t>
    </dgm:pt>
    <dgm:pt modelId="{12AB6BBC-8021-425D-83CD-91AD6777970B}" type="parTrans" cxnId="{8F9A3D08-1047-43DA-8D78-9256162F4A7E}">
      <dgm:prSet/>
      <dgm:spPr/>
      <dgm:t>
        <a:bodyPr/>
        <a:lstStyle/>
        <a:p>
          <a:endParaRPr lang="en-US"/>
        </a:p>
      </dgm:t>
    </dgm:pt>
    <dgm:pt modelId="{25766071-4134-4DF6-9F41-71DB526ED787}" type="sibTrans" cxnId="{8F9A3D08-1047-43DA-8D78-9256162F4A7E}">
      <dgm:prSet/>
      <dgm:spPr/>
      <dgm:t>
        <a:bodyPr/>
        <a:lstStyle/>
        <a:p>
          <a:endParaRPr lang="en-US"/>
        </a:p>
      </dgm:t>
    </dgm:pt>
    <dgm:pt modelId="{EDFF6B41-BF31-456E-8321-CFDED8CE8A18}">
      <dgm:prSet custT="1"/>
      <dgm:spPr/>
      <dgm:t>
        <a:bodyPr/>
        <a:lstStyle/>
        <a:p>
          <a:r>
            <a:rPr lang="en-CA" sz="1800" dirty="0"/>
            <a:t>Lack of </a:t>
          </a:r>
          <a:r>
            <a:rPr lang="en-CA" sz="1800" b="1" dirty="0">
              <a:solidFill>
                <a:srgbClr val="FF0000"/>
              </a:solidFill>
            </a:rPr>
            <a:t>SUPPORT</a:t>
          </a:r>
          <a:r>
            <a:rPr lang="en-CA" sz="1800" dirty="0"/>
            <a:t> to overcome barriers</a:t>
          </a:r>
          <a:endParaRPr lang="en-US" sz="1800" dirty="0"/>
        </a:p>
      </dgm:t>
    </dgm:pt>
    <dgm:pt modelId="{2228360A-FB45-4643-8E97-1042B52828AA}" type="parTrans" cxnId="{C6DF2122-311C-4EC1-9EB9-05CF9A8FF4DD}">
      <dgm:prSet/>
      <dgm:spPr/>
      <dgm:t>
        <a:bodyPr/>
        <a:lstStyle/>
        <a:p>
          <a:endParaRPr lang="en-US"/>
        </a:p>
      </dgm:t>
    </dgm:pt>
    <dgm:pt modelId="{EA63FE3B-DEB3-4ACC-9355-41DD88154416}" type="sibTrans" cxnId="{C6DF2122-311C-4EC1-9EB9-05CF9A8FF4DD}">
      <dgm:prSet/>
      <dgm:spPr/>
      <dgm:t>
        <a:bodyPr/>
        <a:lstStyle/>
        <a:p>
          <a:endParaRPr lang="en-US"/>
        </a:p>
      </dgm:t>
    </dgm:pt>
    <dgm:pt modelId="{0B13257F-CA9F-47DF-84B6-214B201F3025}" type="pres">
      <dgm:prSet presAssocID="{30BCE7CA-46D4-4F23-8BE7-7189D26B4D9F}" presName="Name0" presStyleCnt="0">
        <dgm:presLayoutVars>
          <dgm:chMax val="1"/>
          <dgm:chPref val="1"/>
          <dgm:dir/>
          <dgm:resizeHandles/>
        </dgm:presLayoutVars>
      </dgm:prSet>
      <dgm:spPr/>
      <dgm:t>
        <a:bodyPr/>
        <a:lstStyle/>
        <a:p>
          <a:endParaRPr lang="en-US"/>
        </a:p>
      </dgm:t>
    </dgm:pt>
    <dgm:pt modelId="{C725E0E7-64DB-402F-BFED-A8515D5ACF96}" type="pres">
      <dgm:prSet presAssocID="{3D2A02A5-D79D-41CA-843D-BA549A871CF1}" presName="Parent" presStyleLbl="node1" presStyleIdx="0" presStyleCnt="2" custScaleX="97248" custScaleY="90054" custLinFactNeighborX="-20711" custLinFactNeighborY="-957">
        <dgm:presLayoutVars>
          <dgm:chMax val="4"/>
          <dgm:chPref val="3"/>
        </dgm:presLayoutVars>
      </dgm:prSet>
      <dgm:spPr/>
      <dgm:t>
        <a:bodyPr/>
        <a:lstStyle/>
        <a:p>
          <a:endParaRPr lang="en-US"/>
        </a:p>
      </dgm:t>
    </dgm:pt>
    <dgm:pt modelId="{84DBB8FD-0CE2-4F7B-9599-8F031298EFAA}" type="pres">
      <dgm:prSet presAssocID="{E1F72E5A-5F4F-44C1-B6D9-482B7B654D34}" presName="Accent" presStyleLbl="node1" presStyleIdx="1" presStyleCnt="2" custLinFactNeighborX="-5941" custLinFactNeighborY="-1121"/>
      <dgm:spPr/>
    </dgm:pt>
    <dgm:pt modelId="{0FDC1A57-D7E1-4DB8-970F-CD2113106DBD}" type="pres">
      <dgm:prSet presAssocID="{E1F72E5A-5F4F-44C1-B6D9-482B7B654D34}" presName="Image1" presStyleLbl="fgImgPlace1" presStyleIdx="0" presStyleCnt="2" custLinFactNeighborX="-34796" custLinFactNeighborY="-15471"/>
      <dgm:spPr>
        <a:blipFill>
          <a:blip xmlns:r="http://schemas.openxmlformats.org/officeDocument/2006/relationships" r:embed="rId1">
            <a:extLst/>
          </a:blip>
          <a:srcRect/>
          <a:stretch>
            <a:fillRect l="-9000" r="-9000"/>
          </a:stretch>
        </a:blipFill>
      </dgm:spPr>
      <dgm:t>
        <a:bodyPr/>
        <a:lstStyle/>
        <a:p>
          <a:endParaRPr lang="fr-CA"/>
        </a:p>
      </dgm:t>
    </dgm:pt>
    <dgm:pt modelId="{F4A8E428-EA5A-401E-BADF-872B0BB79AF4}" type="pres">
      <dgm:prSet presAssocID="{E1F72E5A-5F4F-44C1-B6D9-482B7B654D34}" presName="Child1" presStyleLbl="revTx" presStyleIdx="0" presStyleCnt="2" custScaleX="147676" custScaleY="159240" custLinFactNeighborY="-6997">
        <dgm:presLayoutVars>
          <dgm:chMax val="0"/>
          <dgm:chPref val="0"/>
          <dgm:bulletEnabled val="1"/>
        </dgm:presLayoutVars>
      </dgm:prSet>
      <dgm:spPr/>
      <dgm:t>
        <a:bodyPr/>
        <a:lstStyle/>
        <a:p>
          <a:endParaRPr lang="en-US"/>
        </a:p>
      </dgm:t>
    </dgm:pt>
    <dgm:pt modelId="{37271E59-D495-470D-82DE-179BEDEA8B56}" type="pres">
      <dgm:prSet presAssocID="{EDFF6B41-BF31-456E-8321-CFDED8CE8A18}" presName="Image2" presStyleCnt="0"/>
      <dgm:spPr/>
    </dgm:pt>
    <dgm:pt modelId="{0FCAE7E5-119C-41A1-A26C-86CED7D46450}" type="pres">
      <dgm:prSet presAssocID="{EDFF6B41-BF31-456E-8321-CFDED8CE8A18}" presName="Image" presStyleLbl="fgImgPlace1" presStyleIdx="1" presStyleCnt="2" custLinFactNeighborX="-27846" custLinFactNeighborY="1175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E7E8CD2C-C222-440B-AE5C-E19FFEB7100A}" type="pres">
      <dgm:prSet presAssocID="{EDFF6B41-BF31-456E-8321-CFDED8CE8A18}" presName="Child2" presStyleLbl="revTx" presStyleIdx="1" presStyleCnt="2" custScaleX="132423" custScaleY="162329" custLinFactNeighborX="-15097" custLinFactNeighborY="3386">
        <dgm:presLayoutVars>
          <dgm:chMax val="0"/>
          <dgm:chPref val="0"/>
          <dgm:bulletEnabled val="1"/>
        </dgm:presLayoutVars>
      </dgm:prSet>
      <dgm:spPr/>
      <dgm:t>
        <a:bodyPr/>
        <a:lstStyle/>
        <a:p>
          <a:endParaRPr lang="en-US"/>
        </a:p>
      </dgm:t>
    </dgm:pt>
  </dgm:ptLst>
  <dgm:cxnLst>
    <dgm:cxn modelId="{574F7628-851B-405D-987C-FCED8E0E810D}" type="presOf" srcId="{EDFF6B41-BF31-456E-8321-CFDED8CE8A18}" destId="{E7E8CD2C-C222-440B-AE5C-E19FFEB7100A}" srcOrd="0" destOrd="0" presId="urn:microsoft.com/office/officeart/2011/layout/RadialPictureList"/>
    <dgm:cxn modelId="{8F9A3D08-1047-43DA-8D78-9256162F4A7E}" srcId="{30BCE7CA-46D4-4F23-8BE7-7189D26B4D9F}" destId="{20B0DAAE-8E53-475D-AC8C-699B15E03663}" srcOrd="2" destOrd="0" parTransId="{12AB6BBC-8021-425D-83CD-91AD6777970B}" sibTransId="{25766071-4134-4DF6-9F41-71DB526ED787}"/>
    <dgm:cxn modelId="{2BAAB459-C7BE-40C0-806A-660F1A5C187E}" srcId="{3D2A02A5-D79D-41CA-843D-BA549A871CF1}" destId="{E1F72E5A-5F4F-44C1-B6D9-482B7B654D34}" srcOrd="0" destOrd="0" parTransId="{CE3034AA-B2B5-4D13-8D16-87BD692B0644}" sibTransId="{E2CC4BE1-E5B2-4051-A7BE-00BA1486BD7A}"/>
    <dgm:cxn modelId="{C6DF2122-311C-4EC1-9EB9-05CF9A8FF4DD}" srcId="{3D2A02A5-D79D-41CA-843D-BA549A871CF1}" destId="{EDFF6B41-BF31-456E-8321-CFDED8CE8A18}" srcOrd="1" destOrd="0" parTransId="{2228360A-FB45-4643-8E97-1042B52828AA}" sibTransId="{EA63FE3B-DEB3-4ACC-9355-41DD88154416}"/>
    <dgm:cxn modelId="{903CA3A3-9485-46E1-84B9-9BBE6E1AE202}" srcId="{30BCE7CA-46D4-4F23-8BE7-7189D26B4D9F}" destId="{3D2A02A5-D79D-41CA-843D-BA549A871CF1}" srcOrd="0" destOrd="0" parTransId="{F68E956C-EB29-4BB8-BABF-670FBE3D8879}" sibTransId="{5A096278-7E8F-4560-B956-E1122393DD35}"/>
    <dgm:cxn modelId="{C9B6F47A-E18E-4F52-B0B4-E286DA20BCB3}" type="presOf" srcId="{3D2A02A5-D79D-41CA-843D-BA549A871CF1}" destId="{C725E0E7-64DB-402F-BFED-A8515D5ACF96}" srcOrd="0" destOrd="0" presId="urn:microsoft.com/office/officeart/2011/layout/RadialPictureList"/>
    <dgm:cxn modelId="{1609F09C-7B33-4B7E-8197-8F5DDA1FBDA5}" type="presOf" srcId="{E1F72E5A-5F4F-44C1-B6D9-482B7B654D34}" destId="{F4A8E428-EA5A-401E-BADF-872B0BB79AF4}" srcOrd="0" destOrd="0" presId="urn:microsoft.com/office/officeart/2011/layout/RadialPictureList"/>
    <dgm:cxn modelId="{3DB6E1A7-950C-4059-BE31-6125AE57A144}" srcId="{30BCE7CA-46D4-4F23-8BE7-7189D26B4D9F}" destId="{5E3F711C-7D1D-46C3-8F81-452DEE6E59BB}" srcOrd="1" destOrd="0" parTransId="{2FC9D14D-1E3D-4AB1-8C01-A40EF8A68768}" sibTransId="{23F6D39E-6084-456F-88BD-30637F3FE35A}"/>
    <dgm:cxn modelId="{5E8CC903-DBD5-4F5A-8F7E-C5643DDA785E}" type="presOf" srcId="{30BCE7CA-46D4-4F23-8BE7-7189D26B4D9F}" destId="{0B13257F-CA9F-47DF-84B6-214B201F3025}" srcOrd="0" destOrd="0" presId="urn:microsoft.com/office/officeart/2011/layout/RadialPictureList"/>
    <dgm:cxn modelId="{133ECE51-2077-4AD9-9E20-F8F3AFDF5AA2}" type="presParOf" srcId="{0B13257F-CA9F-47DF-84B6-214B201F3025}" destId="{C725E0E7-64DB-402F-BFED-A8515D5ACF96}" srcOrd="0" destOrd="0" presId="urn:microsoft.com/office/officeart/2011/layout/RadialPictureList"/>
    <dgm:cxn modelId="{31209C1C-6B57-4B58-875A-CE193EFB5FD1}" type="presParOf" srcId="{0B13257F-CA9F-47DF-84B6-214B201F3025}" destId="{84DBB8FD-0CE2-4F7B-9599-8F031298EFAA}" srcOrd="1" destOrd="0" presId="urn:microsoft.com/office/officeart/2011/layout/RadialPictureList"/>
    <dgm:cxn modelId="{33515834-F54E-41AC-B8E4-C9E091AEC475}" type="presParOf" srcId="{0B13257F-CA9F-47DF-84B6-214B201F3025}" destId="{0FDC1A57-D7E1-4DB8-970F-CD2113106DBD}" srcOrd="2" destOrd="0" presId="urn:microsoft.com/office/officeart/2011/layout/RadialPictureList"/>
    <dgm:cxn modelId="{2CBA32F2-3837-4EDF-9E85-4AC4259A2AD4}" type="presParOf" srcId="{0B13257F-CA9F-47DF-84B6-214B201F3025}" destId="{F4A8E428-EA5A-401E-BADF-872B0BB79AF4}" srcOrd="3" destOrd="0" presId="urn:microsoft.com/office/officeart/2011/layout/RadialPictureList"/>
    <dgm:cxn modelId="{64B09849-0F2C-4424-8241-2383FE6B824B}" type="presParOf" srcId="{0B13257F-CA9F-47DF-84B6-214B201F3025}" destId="{37271E59-D495-470D-82DE-179BEDEA8B56}" srcOrd="4" destOrd="0" presId="urn:microsoft.com/office/officeart/2011/layout/RadialPictureList"/>
    <dgm:cxn modelId="{18F918AC-FDAD-4375-A085-52524DE52A81}" type="presParOf" srcId="{37271E59-D495-470D-82DE-179BEDEA8B56}" destId="{0FCAE7E5-119C-41A1-A26C-86CED7D46450}" srcOrd="0" destOrd="0" presId="urn:microsoft.com/office/officeart/2011/layout/RadialPictureList"/>
    <dgm:cxn modelId="{D8C3DCAC-E983-4F3F-8078-8C7EE1A2C699}" type="presParOf" srcId="{0B13257F-CA9F-47DF-84B6-214B201F3025}" destId="{E7E8CD2C-C222-440B-AE5C-E19FFEB7100A}" srcOrd="5" destOrd="0" presId="urn:microsoft.com/office/officeart/2011/layout/RadialPicture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E9425-E9E7-40EA-A058-936DCC670183}">
      <dsp:nvSpPr>
        <dsp:cNvPr id="0" name=""/>
        <dsp:cNvSpPr/>
      </dsp:nvSpPr>
      <dsp:spPr>
        <a:xfrm>
          <a:off x="148496" y="844391"/>
          <a:ext cx="1320611" cy="12632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CA" sz="5400" kern="1200" dirty="0"/>
            <a:t>.</a:t>
          </a:r>
          <a:endParaRPr lang="en-US" sz="5400" kern="1200" dirty="0"/>
        </a:p>
      </dsp:txBody>
      <dsp:txXfrm>
        <a:off x="341895" y="1029392"/>
        <a:ext cx="933813" cy="893262"/>
      </dsp:txXfrm>
    </dsp:sp>
    <dsp:sp modelId="{ADE00873-48AD-4949-AFFA-E6F9D35B8333}">
      <dsp:nvSpPr>
        <dsp:cNvPr id="0" name=""/>
        <dsp:cNvSpPr/>
      </dsp:nvSpPr>
      <dsp:spPr>
        <a:xfrm>
          <a:off x="-693653" y="-10040"/>
          <a:ext cx="2757778" cy="2874954"/>
        </a:xfrm>
        <a:prstGeom prst="blockArc">
          <a:avLst>
            <a:gd name="adj1" fmla="val 17747832"/>
            <a:gd name="adj2" fmla="val 3872736"/>
            <a:gd name="adj3" fmla="val 55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7846F-E976-4A17-AB3C-C9C919584E63}">
      <dsp:nvSpPr>
        <dsp:cNvPr id="0" name=""/>
        <dsp:cNvSpPr/>
      </dsp:nvSpPr>
      <dsp:spPr>
        <a:xfrm>
          <a:off x="1574924" y="416377"/>
          <a:ext cx="732919" cy="733113"/>
        </a:xfrm>
        <a:prstGeom prst="ellipse">
          <a:avLst/>
        </a:prstGeom>
        <a:blipFill>
          <a:blip xmlns:r="http://schemas.openxmlformats.org/officeDocument/2006/relationships" r:embed="rId1">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1528B-889D-4F71-936E-D9EB8A45634F}">
      <dsp:nvSpPr>
        <dsp:cNvPr id="0" name=""/>
        <dsp:cNvSpPr/>
      </dsp:nvSpPr>
      <dsp:spPr>
        <a:xfrm>
          <a:off x="2340992" y="143749"/>
          <a:ext cx="1629321" cy="931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CA" sz="1800" kern="1200" dirty="0"/>
            <a:t>Limited </a:t>
          </a:r>
          <a:r>
            <a:rPr lang="en-CA" sz="1800" b="1" kern="1200" dirty="0">
              <a:solidFill>
                <a:srgbClr val="FF0000"/>
              </a:solidFill>
            </a:rPr>
            <a:t>AWARENESS</a:t>
          </a:r>
          <a:r>
            <a:rPr lang="en-CA" sz="1800" kern="1200" dirty="0"/>
            <a:t> of resources</a:t>
          </a:r>
          <a:endParaRPr lang="en-US" sz="1800" kern="1200" dirty="0"/>
        </a:p>
      </dsp:txBody>
      <dsp:txXfrm>
        <a:off x="2340992" y="143749"/>
        <a:ext cx="1629321" cy="931454"/>
      </dsp:txXfrm>
    </dsp:sp>
    <dsp:sp modelId="{67B3CF78-6F03-4599-8A67-458120A5A125}">
      <dsp:nvSpPr>
        <dsp:cNvPr id="0" name=""/>
        <dsp:cNvSpPr/>
      </dsp:nvSpPr>
      <dsp:spPr>
        <a:xfrm>
          <a:off x="1574924" y="1550754"/>
          <a:ext cx="732919" cy="733113"/>
        </a:xfrm>
        <a:prstGeom prst="ellipse">
          <a:avLst/>
        </a:prstGeom>
        <a:blipFill>
          <a:blip xmlns:r="http://schemas.openxmlformats.org/officeDocument/2006/relationships" r:embed="rId2">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4CFC8-90CF-451F-AAEB-23B322A53953}">
      <dsp:nvSpPr>
        <dsp:cNvPr id="0" name=""/>
        <dsp:cNvSpPr/>
      </dsp:nvSpPr>
      <dsp:spPr>
        <a:xfrm>
          <a:off x="2354707" y="1512980"/>
          <a:ext cx="1601891" cy="941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CA" sz="1800" kern="1200" dirty="0"/>
            <a:t>Limited </a:t>
          </a:r>
          <a:r>
            <a:rPr lang="en-CA" sz="1800" b="1" kern="1200" dirty="0">
              <a:solidFill>
                <a:srgbClr val="FF0000"/>
              </a:solidFill>
            </a:rPr>
            <a:t>TIME</a:t>
          </a:r>
        </a:p>
        <a:p>
          <a:pPr lvl="0" algn="l" defTabSz="800100">
            <a:lnSpc>
              <a:spcPct val="90000"/>
            </a:lnSpc>
            <a:spcBef>
              <a:spcPct val="0"/>
            </a:spcBef>
            <a:spcAft>
              <a:spcPct val="10000"/>
            </a:spcAft>
          </a:pPr>
          <a:r>
            <a:rPr lang="en-CA" sz="1800" kern="1200" dirty="0"/>
            <a:t> to </a:t>
          </a:r>
          <a:r>
            <a:rPr lang="en-CA" sz="1800" kern="1200" dirty="0" smtClean="0"/>
            <a:t>provide support</a:t>
          </a:r>
          <a:endParaRPr lang="en-US" sz="1800" kern="1200" dirty="0"/>
        </a:p>
      </dsp:txBody>
      <dsp:txXfrm>
        <a:off x="2354707" y="1512980"/>
        <a:ext cx="1601891" cy="941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5E0E7-64DB-402F-BFED-A8515D5ACF96}">
      <dsp:nvSpPr>
        <dsp:cNvPr id="0" name=""/>
        <dsp:cNvSpPr/>
      </dsp:nvSpPr>
      <dsp:spPr>
        <a:xfrm>
          <a:off x="677330" y="846039"/>
          <a:ext cx="1380073" cy="1278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CA" sz="5400" kern="1200" dirty="0"/>
            <a:t>.</a:t>
          </a:r>
          <a:endParaRPr lang="en-US" sz="5400" kern="1200" dirty="0"/>
        </a:p>
      </dsp:txBody>
      <dsp:txXfrm>
        <a:off x="879437" y="1033198"/>
        <a:ext cx="975859" cy="903683"/>
      </dsp:txXfrm>
    </dsp:sp>
    <dsp:sp modelId="{84DBB8FD-0CE2-4F7B-9599-8F031298EFAA}">
      <dsp:nvSpPr>
        <dsp:cNvPr id="0" name=""/>
        <dsp:cNvSpPr/>
      </dsp:nvSpPr>
      <dsp:spPr>
        <a:xfrm>
          <a:off x="49974" y="-33428"/>
          <a:ext cx="2860495" cy="2982035"/>
        </a:xfrm>
        <a:prstGeom prst="blockArc">
          <a:avLst>
            <a:gd name="adj1" fmla="val 17747832"/>
            <a:gd name="adj2" fmla="val 3872736"/>
            <a:gd name="adj3" fmla="val 55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C1A57-D7E1-4DB8-970F-CD2113106DBD}">
      <dsp:nvSpPr>
        <dsp:cNvPr id="0" name=""/>
        <dsp:cNvSpPr/>
      </dsp:nvSpPr>
      <dsp:spPr>
        <a:xfrm>
          <a:off x="2233162" y="355008"/>
          <a:ext cx="760217" cy="760418"/>
        </a:xfrm>
        <a:prstGeom prst="ellipse">
          <a:avLst/>
        </a:prstGeom>
        <a:blipFill>
          <a:blip xmlns:r="http://schemas.openxmlformats.org/officeDocument/2006/relationships" r:embed="rId1">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8E428-EA5A-401E-BADF-872B0BB79AF4}">
      <dsp:nvSpPr>
        <dsp:cNvPr id="0" name=""/>
        <dsp:cNvSpPr/>
      </dsp:nvSpPr>
      <dsp:spPr>
        <a:xfrm>
          <a:off x="3077925" y="213004"/>
          <a:ext cx="1502758" cy="117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CA" sz="1800" kern="1200" dirty="0"/>
            <a:t>Limited </a:t>
          </a:r>
          <a:r>
            <a:rPr lang="en-CA" sz="1800" kern="1200" dirty="0" smtClean="0"/>
            <a:t>ability to </a:t>
          </a:r>
          <a:r>
            <a:rPr lang="en-CA" sz="1800" b="1" kern="1200" dirty="0">
              <a:solidFill>
                <a:srgbClr val="FF0000"/>
              </a:solidFill>
            </a:rPr>
            <a:t>NAVIGATE</a:t>
          </a:r>
          <a:r>
            <a:rPr lang="en-CA" sz="1800" kern="1200" dirty="0"/>
            <a:t> a complex system</a:t>
          </a:r>
          <a:endParaRPr lang="en-US" sz="1800" kern="1200" dirty="0"/>
        </a:p>
      </dsp:txBody>
      <dsp:txXfrm>
        <a:off x="3077925" y="213004"/>
        <a:ext cx="1502758" cy="1171952"/>
      </dsp:txXfrm>
    </dsp:sp>
    <dsp:sp modelId="{0FCAE7E5-119C-41A1-A26C-86CED7D46450}">
      <dsp:nvSpPr>
        <dsp:cNvPr id="0" name=""/>
        <dsp:cNvSpPr/>
      </dsp:nvSpPr>
      <dsp:spPr>
        <a:xfrm>
          <a:off x="2285997" y="1766506"/>
          <a:ext cx="760217" cy="76041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8CD2C-C222-440B-AE5C-E19FFEB7100A}">
      <dsp:nvSpPr>
        <dsp:cNvPr id="0" name=""/>
        <dsp:cNvSpPr/>
      </dsp:nvSpPr>
      <dsp:spPr>
        <a:xfrm>
          <a:off x="3001905" y="1482496"/>
          <a:ext cx="1347542" cy="1194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CA" sz="1800" kern="1200" dirty="0"/>
            <a:t>Lack of </a:t>
          </a:r>
          <a:r>
            <a:rPr lang="en-CA" sz="1800" b="1" kern="1200" dirty="0">
              <a:solidFill>
                <a:srgbClr val="FF0000"/>
              </a:solidFill>
            </a:rPr>
            <a:t>SUPPORT</a:t>
          </a:r>
          <a:r>
            <a:rPr lang="en-CA" sz="1800" kern="1200" dirty="0"/>
            <a:t> to overcome barriers</a:t>
          </a:r>
          <a:endParaRPr lang="en-US" sz="1800" kern="1200" dirty="0"/>
        </a:p>
      </dsp:txBody>
      <dsp:txXfrm>
        <a:off x="3001905" y="1482496"/>
        <a:ext cx="1347542" cy="119468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1C3CD-8FB7-459D-BC8A-F28365459A33}" type="datetimeFigureOut">
              <a:rPr lang="fr-CA" smtClean="0"/>
              <a:t>2021-04-20</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F371D-5F67-4D3B-8290-8D410163299D}" type="slidenum">
              <a:rPr lang="fr-CA" smtClean="0"/>
              <a:t>‹#›</a:t>
            </a:fld>
            <a:endParaRPr lang="fr-CA"/>
          </a:p>
        </p:txBody>
      </p:sp>
    </p:spTree>
    <p:extLst>
      <p:ext uri="{BB962C8B-B14F-4D97-AF65-F5344CB8AC3E}">
        <p14:creationId xmlns:p14="http://schemas.microsoft.com/office/powerpoint/2010/main" val="165825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05D89-4208-8B48-80A2-716214A66C22}" type="slidenum">
              <a:rPr lang="en-US" smtClean="0"/>
              <a:t>1</a:t>
            </a:fld>
            <a:endParaRPr lang="en-US"/>
          </a:p>
        </p:txBody>
      </p:sp>
    </p:spTree>
    <p:extLst>
      <p:ext uri="{BB962C8B-B14F-4D97-AF65-F5344CB8AC3E}">
        <p14:creationId xmlns:p14="http://schemas.microsoft.com/office/powerpoint/2010/main" val="58865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health and social needs are</a:t>
            </a:r>
            <a:r>
              <a:rPr lang="en-US" baseline="0" dirty="0" smtClean="0"/>
              <a:t> unmet (those that address healthy </a:t>
            </a:r>
            <a:r>
              <a:rPr lang="en-US" baseline="0" dirty="0" err="1" smtClean="0"/>
              <a:t>behaviours</a:t>
            </a:r>
            <a:r>
              <a:rPr lang="en-US" baseline="0" dirty="0" smtClean="0"/>
              <a:t>, social determinants of health)</a:t>
            </a:r>
          </a:p>
          <a:p>
            <a:endParaRPr lang="en-US" baseline="0" dirty="0" smtClean="0"/>
          </a:p>
          <a:p>
            <a:r>
              <a:rPr lang="en-US" baseline="0" dirty="0" smtClean="0"/>
              <a:t>Resources to address these are available in the community and through government programs</a:t>
            </a:r>
          </a:p>
          <a:p>
            <a:endParaRPr lang="en-US" baseline="0" dirty="0" smtClean="0"/>
          </a:p>
          <a:p>
            <a:r>
              <a:rPr lang="en-US" baseline="0" dirty="0" smtClean="0"/>
              <a:t>Patient told us that have difficulty navigating the system, what is available, where, for whom, how to register,….</a:t>
            </a:r>
          </a:p>
          <a:p>
            <a:r>
              <a:rPr lang="en-US" dirty="0" smtClean="0"/>
              <a:t>Patients</a:t>
            </a:r>
            <a:r>
              <a:rPr lang="en-US" baseline="0" dirty="0" smtClean="0"/>
              <a:t> commonly face barriers they are unable to overcome alone. Financial, transportation, find the service in their language,…</a:t>
            </a:r>
          </a:p>
          <a:p>
            <a:endParaRPr lang="en-US" baseline="0" dirty="0" smtClean="0"/>
          </a:p>
          <a:p>
            <a:r>
              <a:rPr lang="en-US" baseline="0" dirty="0" smtClean="0"/>
              <a:t>They need support, but many don’t have that</a:t>
            </a:r>
          </a:p>
          <a:p>
            <a:r>
              <a:rPr lang="en-US" baseline="0" dirty="0" smtClean="0"/>
              <a:t>These issues are especially important for individuals who are more social complex and who could most benefit from the navigation service.</a:t>
            </a:r>
          </a:p>
          <a:p>
            <a:endParaRPr lang="en-US" baseline="0" dirty="0" smtClean="0"/>
          </a:p>
          <a:p>
            <a:r>
              <a:rPr lang="en-US" dirty="0" smtClean="0"/>
              <a:t>PCP</a:t>
            </a:r>
            <a:r>
              <a:rPr lang="en-US" baseline="0" dirty="0" smtClean="0"/>
              <a:t> are best positioned to support patients address their health and social needs. This is highlighted in the 2019 addition of the social accountability pillar to the College of Family Physicians of Canada’s Patient Centered Medical Home</a:t>
            </a:r>
          </a:p>
          <a:p>
            <a:r>
              <a:rPr lang="en-US" baseline="0" dirty="0" smtClean="0"/>
              <a:t>It’s not possible for PCP to know all the services available; and </a:t>
            </a:r>
          </a:p>
          <a:p>
            <a:endParaRPr lang="en-US" baseline="0" dirty="0" smtClean="0"/>
          </a:p>
          <a:p>
            <a:r>
              <a:rPr lang="en-US" dirty="0" smtClean="0"/>
              <a:t>Access to Resources In the Community (ARC)  is a patient-centered navigation model integrated in primary care practices with the intention to help individuals accesses resources that can address their health and social needs. </a:t>
            </a:r>
            <a:endParaRPr lang="fr-CA" dirty="0"/>
          </a:p>
        </p:txBody>
      </p:sp>
      <p:sp>
        <p:nvSpPr>
          <p:cNvPr id="4" name="Slide Number Placeholder 3"/>
          <p:cNvSpPr>
            <a:spLocks noGrp="1"/>
          </p:cNvSpPr>
          <p:nvPr>
            <p:ph type="sldNum" sz="quarter" idx="10"/>
          </p:nvPr>
        </p:nvSpPr>
        <p:spPr/>
        <p:txBody>
          <a:bodyPr/>
          <a:lstStyle/>
          <a:p>
            <a:fld id="{4A5F371D-5F67-4D3B-8290-8D410163299D}" type="slidenum">
              <a:rPr lang="fr-CA" smtClean="0"/>
              <a:t>2</a:t>
            </a:fld>
            <a:endParaRPr lang="fr-CA"/>
          </a:p>
        </p:txBody>
      </p:sp>
    </p:spTree>
    <p:extLst>
      <p:ext uri="{BB962C8B-B14F-4D97-AF65-F5344CB8AC3E}">
        <p14:creationId xmlns:p14="http://schemas.microsoft.com/office/powerpoint/2010/main" val="260964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navigator can support several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Referral</a:t>
            </a:r>
            <a:r>
              <a:rPr lang="en-US" baseline="0" dirty="0" smtClean="0"/>
              <a:t> to the </a:t>
            </a:r>
            <a:r>
              <a:rPr lang="en-US" dirty="0" smtClean="0"/>
              <a:t>navigation services are integrated in the EMR (just like referrals to specialists). PCP refer individuals needing assistance to address unmet health or social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navigator is given an encounter room and times when</a:t>
            </a:r>
            <a:r>
              <a:rPr lang="en-US" baseline="0" dirty="0" smtClean="0"/>
              <a:t> its available to them to meet with practice patients. They can meet at the practice, by telephone, or other means according to patient preference.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their first meeting, the navigator elicits information about</a:t>
            </a:r>
            <a:r>
              <a:rPr lang="en-US" dirty="0" smtClean="0"/>
              <a:t> their needs and anticipated barriers, and then</a:t>
            </a:r>
            <a:r>
              <a:rPr lang="en-US" baseline="0" dirty="0" smtClean="0"/>
              <a:t> </a:t>
            </a:r>
            <a:r>
              <a:rPr lang="en-US" dirty="0" smtClean="0"/>
              <a:t>works with them to eventually find the most appropriate resource for that person, and helps them address access</a:t>
            </a:r>
            <a:r>
              <a:rPr lang="en-US" baseline="0" dirty="0" smtClean="0"/>
              <a:t> barriers. Commonly these include financial barriers, completing forms, motivation/confidence to call.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fr-CA" dirty="0" smtClean="0"/>
              <a:t>The</a:t>
            </a:r>
            <a:r>
              <a:rPr lang="fr-CA" baseline="0" dirty="0" smtClean="0"/>
              <a:t> </a:t>
            </a:r>
            <a:r>
              <a:rPr lang="fr-CA" baseline="0" dirty="0" err="1" smtClean="0"/>
              <a:t>relationship</a:t>
            </a:r>
            <a:r>
              <a:rPr lang="fr-CA" baseline="0" dirty="0" smtClean="0"/>
              <a:t> </a:t>
            </a:r>
            <a:r>
              <a:rPr lang="fr-CA" baseline="0" dirty="0" err="1" smtClean="0"/>
              <a:t>between</a:t>
            </a:r>
            <a:r>
              <a:rPr lang="fr-CA" baseline="0" dirty="0" smtClean="0"/>
              <a:t> the </a:t>
            </a:r>
            <a:r>
              <a:rPr lang="fr-CA" baseline="0" dirty="0" err="1" smtClean="0"/>
              <a:t>navigator</a:t>
            </a:r>
            <a:r>
              <a:rPr lang="fr-CA" baseline="0" dirty="0" smtClean="0"/>
              <a:t> and the practice </a:t>
            </a:r>
            <a:r>
              <a:rPr lang="fr-CA" baseline="0" dirty="0" err="1" smtClean="0"/>
              <a:t>can</a:t>
            </a:r>
            <a:r>
              <a:rPr lang="fr-CA" baseline="0" dirty="0" smtClean="0"/>
              <a:t> </a:t>
            </a:r>
            <a:r>
              <a:rPr lang="fr-CA" baseline="0" dirty="0" err="1" smtClean="0"/>
              <a:t>vary</a:t>
            </a:r>
            <a:r>
              <a:rPr lang="fr-CA" baseline="0" dirty="0" smtClean="0"/>
              <a:t> </a:t>
            </a:r>
            <a:r>
              <a:rPr lang="fr-CA" baseline="0" dirty="0" err="1" smtClean="0"/>
              <a:t>from</a:t>
            </a:r>
            <a:r>
              <a:rPr lang="fr-CA" baseline="0" dirty="0" smtClean="0"/>
              <a:t> </a:t>
            </a:r>
            <a:r>
              <a:rPr lang="fr-CA" baseline="0" dirty="0" err="1" smtClean="0"/>
              <a:t>being</a:t>
            </a:r>
            <a:r>
              <a:rPr lang="fr-CA" baseline="0" dirty="0" smtClean="0"/>
              <a:t> an </a:t>
            </a:r>
            <a:r>
              <a:rPr lang="fr-CA" baseline="0" dirty="0" err="1" smtClean="0"/>
              <a:t>external</a:t>
            </a:r>
            <a:r>
              <a:rPr lang="fr-CA" baseline="0" dirty="0" smtClean="0"/>
              <a:t> </a:t>
            </a:r>
            <a:r>
              <a:rPr lang="fr-CA" baseline="0" dirty="0" err="1" smtClean="0"/>
              <a:t>resources</a:t>
            </a:r>
            <a:r>
              <a:rPr lang="fr-CA" baseline="0" dirty="0" smtClean="0"/>
              <a:t> </a:t>
            </a:r>
            <a:r>
              <a:rPr lang="fr-CA" baseline="0" dirty="0" err="1" smtClean="0"/>
              <a:t>exchanging</a:t>
            </a:r>
            <a:r>
              <a:rPr lang="fr-CA" baseline="0" dirty="0" smtClean="0"/>
              <a:t> fax communications about </a:t>
            </a:r>
            <a:r>
              <a:rPr lang="fr-CA" baseline="0" dirty="0" err="1" smtClean="0"/>
              <a:t>their</a:t>
            </a:r>
            <a:r>
              <a:rPr lang="fr-CA" baseline="0" dirty="0" smtClean="0"/>
              <a:t> patient </a:t>
            </a:r>
            <a:r>
              <a:rPr lang="fr-CA" baseline="0" dirty="0" err="1" smtClean="0"/>
              <a:t>progress</a:t>
            </a:r>
            <a:r>
              <a:rPr lang="fr-CA" baseline="0" dirty="0" smtClean="0"/>
              <a:t>, or as a team </a:t>
            </a:r>
            <a:r>
              <a:rPr lang="fr-CA" baseline="0" dirty="0" err="1" smtClean="0"/>
              <a:t>member</a:t>
            </a:r>
            <a:r>
              <a:rPr lang="fr-CA" baseline="0" dirty="0" smtClean="0"/>
              <a:t>, </a:t>
            </a:r>
            <a:r>
              <a:rPr lang="fr-CA" baseline="0" dirty="0" err="1" smtClean="0"/>
              <a:t>charting</a:t>
            </a:r>
            <a:r>
              <a:rPr lang="fr-CA" baseline="0" dirty="0" smtClean="0"/>
              <a:t> in the EMR</a:t>
            </a:r>
            <a:endParaRPr lang="fr-CA" dirty="0"/>
          </a:p>
        </p:txBody>
      </p:sp>
      <p:sp>
        <p:nvSpPr>
          <p:cNvPr id="4" name="Slide Number Placeholder 3"/>
          <p:cNvSpPr>
            <a:spLocks noGrp="1"/>
          </p:cNvSpPr>
          <p:nvPr>
            <p:ph type="sldNum" sz="quarter" idx="10"/>
          </p:nvPr>
        </p:nvSpPr>
        <p:spPr/>
        <p:txBody>
          <a:bodyPr/>
          <a:lstStyle/>
          <a:p>
            <a:fld id="{4A5F371D-5F67-4D3B-8290-8D410163299D}" type="slidenum">
              <a:rPr lang="fr-CA" smtClean="0"/>
              <a:t>3</a:t>
            </a:fld>
            <a:endParaRPr lang="fr-CA"/>
          </a:p>
        </p:txBody>
      </p:sp>
    </p:spTree>
    <p:extLst>
      <p:ext uri="{BB962C8B-B14F-4D97-AF65-F5344CB8AC3E}">
        <p14:creationId xmlns:p14="http://schemas.microsoft.com/office/powerpoint/2010/main" val="97411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 to Resources In the Community (ARC)  is a patient-centered navigation model integrated in primary care practices with the intention to help individuals accesses resources that can address their health and social needs. The model utilizes a Patient Navigator who supports patients by finding local resources in their community.</a:t>
            </a:r>
          </a:p>
          <a:p>
            <a:endParaRPr lang="fr-CA" dirty="0"/>
          </a:p>
        </p:txBody>
      </p:sp>
      <p:sp>
        <p:nvSpPr>
          <p:cNvPr id="4" name="Slide Number Placeholder 3"/>
          <p:cNvSpPr>
            <a:spLocks noGrp="1"/>
          </p:cNvSpPr>
          <p:nvPr>
            <p:ph type="sldNum" sz="quarter" idx="10"/>
          </p:nvPr>
        </p:nvSpPr>
        <p:spPr/>
        <p:txBody>
          <a:bodyPr/>
          <a:lstStyle/>
          <a:p>
            <a:fld id="{4A5F371D-5F67-4D3B-8290-8D410163299D}" type="slidenum">
              <a:rPr lang="fr-CA" smtClean="0"/>
              <a:t>4</a:t>
            </a:fld>
            <a:endParaRPr lang="fr-CA"/>
          </a:p>
        </p:txBody>
      </p:sp>
    </p:spTree>
    <p:extLst>
      <p:ext uri="{BB962C8B-B14F-4D97-AF65-F5344CB8AC3E}">
        <p14:creationId xmlns:p14="http://schemas.microsoft.com/office/powerpoint/2010/main" val="974118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6927"/>
            <a:ext cx="9144000" cy="6864927"/>
            <a:chOff x="0" y="-6927"/>
            <a:chExt cx="9144000" cy="6864927"/>
          </a:xfrm>
        </p:grpSpPr>
        <p:sp>
          <p:nvSpPr>
            <p:cNvPr id="8" name="Rectangle 7"/>
            <p:cNvSpPr/>
            <p:nvPr/>
          </p:nvSpPr>
          <p:spPr>
            <a:xfrm>
              <a:off x="0" y="0"/>
              <a:ext cx="914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9" name="Rectangle 8"/>
            <p:cNvSpPr/>
            <p:nvPr/>
          </p:nvSpPr>
          <p:spPr>
            <a:xfrm>
              <a:off x="228600" y="1981200"/>
              <a:ext cx="8763000" cy="4876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0" name="Rectangle 9"/>
            <p:cNvSpPr/>
            <p:nvPr/>
          </p:nvSpPr>
          <p:spPr>
            <a:xfrm>
              <a:off x="0" y="1676400"/>
              <a:ext cx="9144000" cy="152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bwMode="auto">
            <a:xfrm>
              <a:off x="6400799" y="-6927"/>
              <a:ext cx="2743201" cy="1683327"/>
            </a:xfrm>
            <a:prstGeom prst="rect">
              <a:avLst/>
            </a:prstGeom>
            <a:noFill/>
            <a:ln>
              <a:noFill/>
            </a:ln>
          </p:spPr>
        </p:pic>
      </p:grpSp>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Tree>
    <p:extLst>
      <p:ext uri="{BB962C8B-B14F-4D97-AF65-F5344CB8AC3E}">
        <p14:creationId xmlns:p14="http://schemas.microsoft.com/office/powerpoint/2010/main" val="125979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A5DAB3-E72B-43BC-821E-2FE7D45FDCAD}"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57843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A5DAB3-E72B-43BC-821E-2FE7D45FDCAD}"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88868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A5DAB3-E72B-43BC-821E-2FE7D45FDCAD}"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48260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A5DAB3-E72B-43BC-821E-2FE7D45FDCAD}"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92749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1A5DAB3-E72B-43BC-821E-2FE7D45FDCAD}"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409713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1A5DAB3-E72B-43BC-821E-2FE7D45FDCAD}"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31143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1A5DAB3-E72B-43BC-821E-2FE7D45FDCAD}"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21888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1A5DAB3-E72B-43BC-821E-2FE7D45FDCAD}"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773647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1A5DAB3-E72B-43BC-821E-2FE7D45FDCAD}"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38574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1A5DAB3-E72B-43BC-821E-2FE7D45FDCAD}"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64024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8" name="Rectangle 7"/>
            <p:cNvSpPr/>
            <p:nvPr/>
          </p:nvSpPr>
          <p:spPr>
            <a:xfrm>
              <a:off x="162791" y="1602509"/>
              <a:ext cx="8818418" cy="525549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9" name="Rectangle 8"/>
            <p:cNvSpPr/>
            <p:nvPr/>
          </p:nvSpPr>
          <p:spPr>
            <a:xfrm>
              <a:off x="0" y="0"/>
              <a:ext cx="914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10" name="Picture 9"/>
            <p:cNvPicPr/>
            <p:nvPr/>
          </p:nvPicPr>
          <p:blipFill>
            <a:blip r:embed="rId13" cstate="print">
              <a:extLst>
                <a:ext uri="{28A0092B-C50C-407E-A947-70E740481C1C}">
                  <a14:useLocalDpi xmlns:a14="http://schemas.microsoft.com/office/drawing/2010/main" val="0"/>
                </a:ext>
              </a:extLst>
            </a:blip>
            <a:stretch>
              <a:fillRect/>
            </a:stretch>
          </p:blipFill>
          <p:spPr bwMode="auto">
            <a:xfrm>
              <a:off x="7697777" y="6137102"/>
              <a:ext cx="878860" cy="635000"/>
            </a:xfrm>
            <a:prstGeom prst="rect">
              <a:avLst/>
            </a:prstGeom>
            <a:noFill/>
            <a:ln>
              <a:noFill/>
            </a:ln>
          </p:spPr>
        </p:pic>
        <p:sp>
          <p:nvSpPr>
            <p:cNvPr id="11" name="Rectangle 10"/>
            <p:cNvSpPr/>
            <p:nvPr/>
          </p:nvSpPr>
          <p:spPr>
            <a:xfrm>
              <a:off x="0" y="1295400"/>
              <a:ext cx="9144000" cy="152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BE50A-DC35-4E03-AEBE-AD9936328564}" type="datetimeFigureOut">
              <a:rPr lang="en-CA" smtClean="0">
                <a:solidFill>
                  <a:prstClr val="black">
                    <a:tint val="75000"/>
                  </a:prstClr>
                </a:solidFill>
              </a:rPr>
              <a:pPr/>
              <a:t>2021-04-20</a:t>
            </a:fld>
            <a:endParaRPr lang="en-CA">
              <a:solidFill>
                <a:prstClr val="black">
                  <a:tint val="75000"/>
                </a:prstClr>
              </a:solidFill>
            </a:endParaRPr>
          </a:p>
        </p:txBody>
      </p:sp>
    </p:spTree>
    <p:extLst>
      <p:ext uri="{BB962C8B-B14F-4D97-AF65-F5344CB8AC3E}">
        <p14:creationId xmlns:p14="http://schemas.microsoft.com/office/powerpoint/2010/main" val="1167196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0"/>
        </a:spcBef>
        <a:spcAft>
          <a:spcPts val="600"/>
        </a:spcAft>
        <a:buFont typeface="Arial" panose="020B0604020202020204" pitchFamily="34" charset="0"/>
        <a:buChar char="–"/>
        <a:defRPr sz="2800" kern="1200">
          <a:solidFill>
            <a:schemeClr val="tx1"/>
          </a:solidFill>
          <a:latin typeface="+mn-lt"/>
          <a:ea typeface="+mn-ea"/>
          <a:cs typeface="+mn-cs"/>
        </a:defRPr>
      </a:lvl2pPr>
      <a:lvl3pPr marL="100584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mn-lt"/>
          <a:ea typeface="+mn-ea"/>
          <a:cs typeface="+mn-cs"/>
        </a:defRPr>
      </a:lvl3pPr>
      <a:lvl4pPr marL="1234440" indent="-2286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1463040" indent="-2286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www.arcnavigatorproject.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notesSlide" Target="../notesSlides/notesSlide2.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8.png"/><Relationship Id="rId14" Type="http://schemas.openxmlformats.org/officeDocument/2006/relationships/diagramColors" Target="../diagrams/colors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372" y="1843151"/>
            <a:ext cx="8801100" cy="747649"/>
          </a:xfrm>
        </p:spPr>
        <p:txBody>
          <a:bodyPr>
            <a:normAutofit/>
          </a:bodyPr>
          <a:lstStyle/>
          <a:p>
            <a:r>
              <a:rPr lang="en-CA" sz="3600" dirty="0" smtClean="0"/>
              <a:t>Access to Resources in the Community (ARC)</a:t>
            </a:r>
            <a:endParaRPr lang="en-US"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 y="816866"/>
            <a:ext cx="2562077" cy="83793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0"/>
            <a:ext cx="3054102" cy="816866"/>
          </a:xfrm>
          <a:prstGeom prst="rect">
            <a:avLst/>
          </a:prstGeom>
          <a:solidFill>
            <a:schemeClr val="bg1"/>
          </a:solidFill>
        </p:spPr>
      </p:pic>
      <p:sp>
        <p:nvSpPr>
          <p:cNvPr id="6" name="Rectangle 5"/>
          <p:cNvSpPr/>
          <p:nvPr/>
        </p:nvSpPr>
        <p:spPr>
          <a:xfrm>
            <a:off x="309372" y="2475720"/>
            <a:ext cx="4877296" cy="5170646"/>
          </a:xfrm>
          <a:prstGeom prst="rect">
            <a:avLst/>
          </a:prstGeom>
        </p:spPr>
        <p:txBody>
          <a:bodyPr wrap="square">
            <a:spAutoFit/>
          </a:bodyPr>
          <a:lstStyle/>
          <a:p>
            <a:r>
              <a:rPr lang="en-US" sz="2200" dirty="0"/>
              <a:t>Simone Dahrouge, </a:t>
            </a:r>
            <a:r>
              <a:rPr lang="en-US" sz="2200" dirty="0" smtClean="0"/>
              <a:t>PhD</a:t>
            </a:r>
          </a:p>
          <a:p>
            <a:r>
              <a:rPr lang="en-US" sz="2200" dirty="0" smtClean="0"/>
              <a:t>Rachelle </a:t>
            </a:r>
            <a:r>
              <a:rPr lang="en-US" sz="2200" dirty="0"/>
              <a:t>Ashcroft, </a:t>
            </a:r>
            <a:r>
              <a:rPr lang="en-US" sz="2200" dirty="0" smtClean="0"/>
              <a:t>PhD</a:t>
            </a:r>
          </a:p>
          <a:p>
            <a:r>
              <a:rPr lang="en-US" sz="2200" dirty="0" smtClean="0"/>
              <a:t>Marie-Hélène </a:t>
            </a:r>
            <a:r>
              <a:rPr lang="en-US" sz="2200" dirty="0"/>
              <a:t>Chomienne, MD, MSc </a:t>
            </a:r>
            <a:endParaRPr lang="en-US" sz="2200" dirty="0" smtClean="0"/>
          </a:p>
          <a:p>
            <a:r>
              <a:rPr lang="en-US" sz="2200" dirty="0" smtClean="0"/>
              <a:t>Kim </a:t>
            </a:r>
            <a:r>
              <a:rPr lang="en-US" sz="2200" dirty="0"/>
              <a:t>Corace, </a:t>
            </a:r>
            <a:r>
              <a:rPr lang="en-US" sz="2200" dirty="0" smtClean="0"/>
              <a:t>PhD</a:t>
            </a:r>
          </a:p>
          <a:p>
            <a:r>
              <a:rPr lang="en-US" sz="2200" dirty="0" smtClean="0"/>
              <a:t>Lisa </a:t>
            </a:r>
            <a:r>
              <a:rPr lang="en-US" sz="2200" dirty="0" smtClean="0"/>
              <a:t>Dolovich, </a:t>
            </a:r>
            <a:r>
              <a:rPr lang="en-US" sz="2200" dirty="0" smtClean="0"/>
              <a:t>PhD</a:t>
            </a:r>
          </a:p>
          <a:p>
            <a:r>
              <a:rPr lang="en-US" sz="2200" dirty="0" smtClean="0"/>
              <a:t>John </a:t>
            </a:r>
            <a:r>
              <a:rPr lang="en-US" sz="2200" dirty="0" err="1" smtClean="0"/>
              <a:t>Hoyles</a:t>
            </a:r>
            <a:endParaRPr lang="en-US" sz="2200" dirty="0" smtClean="0"/>
          </a:p>
          <a:p>
            <a:r>
              <a:rPr lang="fr-CA" sz="2200" dirty="0" smtClean="0"/>
              <a:t>Denis </a:t>
            </a:r>
            <a:r>
              <a:rPr lang="fr-CA" sz="2200" dirty="0"/>
              <a:t>Prud’homme, MD, </a:t>
            </a:r>
            <a:r>
              <a:rPr lang="fr-CA" sz="2200" dirty="0" err="1" smtClean="0"/>
              <a:t>MSc</a:t>
            </a:r>
            <a:endParaRPr lang="en-US" sz="2200" dirty="0" smtClean="0"/>
          </a:p>
          <a:p>
            <a:r>
              <a:rPr lang="en-US" sz="2200" dirty="0"/>
              <a:t>Kamila </a:t>
            </a:r>
            <a:r>
              <a:rPr lang="en-US" sz="2200" dirty="0" err="1"/>
              <a:t>Premji</a:t>
            </a:r>
            <a:r>
              <a:rPr lang="en-US" sz="2200" dirty="0"/>
              <a:t>, MD, PhD</a:t>
            </a:r>
          </a:p>
          <a:p>
            <a:r>
              <a:rPr lang="en-US" sz="2200" dirty="0" smtClean="0"/>
              <a:t>Jennifer </a:t>
            </a:r>
            <a:r>
              <a:rPr lang="en-US" sz="2200" dirty="0"/>
              <a:t>Rayner, </a:t>
            </a:r>
            <a:r>
              <a:rPr lang="en-US" sz="2200" dirty="0" smtClean="0"/>
              <a:t>PhD</a:t>
            </a:r>
            <a:endParaRPr lang="en-US" sz="2200" dirty="0"/>
          </a:p>
          <a:p>
            <a:r>
              <a:rPr lang="en-US" sz="2200" dirty="0" smtClean="0"/>
              <a:t>Kednapa </a:t>
            </a:r>
            <a:r>
              <a:rPr lang="en-US" sz="2200" dirty="0"/>
              <a:t>Thavorn, </a:t>
            </a:r>
            <a:r>
              <a:rPr lang="en-US" sz="2200" dirty="0" smtClean="0"/>
              <a:t>PhD</a:t>
            </a:r>
          </a:p>
          <a:p>
            <a:r>
              <a:rPr lang="en-US" sz="2200" dirty="0" err="1" smtClean="0"/>
              <a:t>Meltem</a:t>
            </a:r>
            <a:r>
              <a:rPr lang="en-US" sz="2200" dirty="0" smtClean="0"/>
              <a:t> Tuna, PhD</a:t>
            </a:r>
          </a:p>
          <a:p>
            <a:r>
              <a:rPr lang="en-US" sz="2200" dirty="0"/>
              <a:t>Merrick </a:t>
            </a:r>
            <a:r>
              <a:rPr lang="en-US" sz="2200" dirty="0" err="1"/>
              <a:t>Zwarenstein</a:t>
            </a:r>
            <a:r>
              <a:rPr lang="en-US" sz="2200" dirty="0"/>
              <a:t>, </a:t>
            </a:r>
            <a:r>
              <a:rPr lang="en-US" sz="2200" dirty="0" smtClean="0"/>
              <a:t>PhD</a:t>
            </a:r>
          </a:p>
          <a:p>
            <a:r>
              <a:rPr lang="en-US" sz="2200" dirty="0"/>
              <a:t>Claire Kendall, MD, PhD</a:t>
            </a:r>
          </a:p>
          <a:p>
            <a:endParaRPr lang="en-US" sz="2200" dirty="0" smtClean="0"/>
          </a:p>
          <a:p>
            <a:endParaRPr lang="en-US" sz="2200" dirty="0"/>
          </a:p>
        </p:txBody>
      </p:sp>
      <p:sp>
        <p:nvSpPr>
          <p:cNvPr id="8" name="Rectangle 7"/>
          <p:cNvSpPr/>
          <p:nvPr/>
        </p:nvSpPr>
        <p:spPr>
          <a:xfrm>
            <a:off x="4815418" y="2438400"/>
            <a:ext cx="4145702" cy="4493538"/>
          </a:xfrm>
          <a:prstGeom prst="rect">
            <a:avLst/>
          </a:prstGeom>
        </p:spPr>
        <p:txBody>
          <a:bodyPr wrap="square">
            <a:spAutoFit/>
          </a:bodyPr>
          <a:lstStyle/>
          <a:p>
            <a:r>
              <a:rPr lang="en-US" sz="2200" dirty="0"/>
              <a:t>Laura Muldoon, MD</a:t>
            </a:r>
          </a:p>
          <a:p>
            <a:r>
              <a:rPr lang="en-US" sz="2200" dirty="0"/>
              <a:t>Justin </a:t>
            </a:r>
            <a:r>
              <a:rPr lang="en-US" sz="2200" dirty="0" err="1"/>
              <a:t>Presseau</a:t>
            </a:r>
            <a:r>
              <a:rPr lang="en-US" sz="2200" dirty="0"/>
              <a:t>, PhD</a:t>
            </a:r>
          </a:p>
          <a:p>
            <a:r>
              <a:rPr lang="en-US" sz="2200" dirty="0" smtClean="0"/>
              <a:t>Alain Gauthier</a:t>
            </a:r>
          </a:p>
          <a:p>
            <a:r>
              <a:rPr lang="en-US" sz="2200" dirty="0" smtClean="0"/>
              <a:t>Patrick </a:t>
            </a:r>
            <a:r>
              <a:rPr lang="en-US" sz="2200" dirty="0" err="1" smtClean="0"/>
              <a:t>Timony</a:t>
            </a:r>
            <a:endParaRPr lang="en-US" sz="2200" dirty="0" smtClean="0"/>
          </a:p>
          <a:p>
            <a:r>
              <a:rPr lang="en-US" sz="2200" dirty="0" smtClean="0"/>
              <a:t>Francois Durand</a:t>
            </a:r>
          </a:p>
          <a:p>
            <a:r>
              <a:rPr lang="en-US" sz="2200" dirty="0" smtClean="0"/>
              <a:t>Karen James</a:t>
            </a:r>
          </a:p>
          <a:p>
            <a:r>
              <a:rPr lang="en-US" sz="2200" dirty="0" smtClean="0"/>
              <a:t>Suzanne </a:t>
            </a:r>
            <a:r>
              <a:rPr lang="en-US" sz="2200" dirty="0"/>
              <a:t>Obiorah, RD, </a:t>
            </a:r>
            <a:r>
              <a:rPr lang="en-US" sz="2200" dirty="0" smtClean="0"/>
              <a:t>MBA</a:t>
            </a:r>
          </a:p>
          <a:p>
            <a:r>
              <a:rPr lang="en-US" sz="2200" dirty="0" err="1" smtClean="0"/>
              <a:t>Darene</a:t>
            </a:r>
            <a:r>
              <a:rPr lang="en-US" sz="2200" dirty="0" smtClean="0"/>
              <a:t> </a:t>
            </a:r>
            <a:r>
              <a:rPr lang="en-US" sz="2200" dirty="0"/>
              <a:t>Toal-Sullivan, PhD, OT. </a:t>
            </a:r>
            <a:r>
              <a:rPr lang="en-US" sz="2200" dirty="0" smtClean="0"/>
              <a:t>Natacha </a:t>
            </a:r>
            <a:r>
              <a:rPr lang="en-US" sz="2200" dirty="0"/>
              <a:t>Ndihokubwayo, SSW, BA </a:t>
            </a:r>
            <a:endParaRPr lang="en-US" sz="2200" dirty="0" smtClean="0"/>
          </a:p>
          <a:p>
            <a:r>
              <a:rPr lang="en-US" sz="2200" dirty="0" smtClean="0"/>
              <a:t>Carolynn </a:t>
            </a:r>
            <a:r>
              <a:rPr lang="en-US" sz="2200" dirty="0"/>
              <a:t>Warnet, </a:t>
            </a:r>
            <a:r>
              <a:rPr lang="en-US" sz="2200" dirty="0" smtClean="0"/>
              <a:t>MBE</a:t>
            </a:r>
          </a:p>
          <a:p>
            <a:r>
              <a:rPr lang="en-US" sz="2200" dirty="0" smtClean="0"/>
              <a:t>Nicholas </a:t>
            </a:r>
            <a:r>
              <a:rPr lang="en-US" sz="2200" dirty="0" err="1" smtClean="0"/>
              <a:t>Kathen</a:t>
            </a:r>
            <a:r>
              <a:rPr lang="en-US" sz="2200" dirty="0" smtClean="0"/>
              <a:t>, BSc</a:t>
            </a:r>
          </a:p>
          <a:p>
            <a:r>
              <a:rPr lang="en-US" sz="2200" dirty="0" smtClean="0"/>
              <a:t>Kiran </a:t>
            </a:r>
            <a:r>
              <a:rPr lang="en-US" sz="2200" dirty="0" err="1" smtClean="0"/>
              <a:t>Saluja</a:t>
            </a:r>
            <a:r>
              <a:rPr lang="en-US" sz="2200" dirty="0" smtClean="0"/>
              <a:t>, PhD</a:t>
            </a:r>
          </a:p>
          <a:p>
            <a:endParaRPr lang="en-US" sz="2200" dirty="0"/>
          </a:p>
        </p:txBody>
      </p:sp>
    </p:spTree>
    <p:extLst>
      <p:ext uri="{BB962C8B-B14F-4D97-AF65-F5344CB8AC3E}">
        <p14:creationId xmlns:p14="http://schemas.microsoft.com/office/powerpoint/2010/main" val="932341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6EDCB7-F102-A546-8599-CF3F19E3A39A}"/>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xmlns="" id="{BFC65DCB-B76B-DB4A-AA69-CED8CADE8737}"/>
              </a:ext>
            </a:extLst>
          </p:cNvPr>
          <p:cNvSpPr>
            <a:spLocks noGrp="1"/>
          </p:cNvSpPr>
          <p:nvPr>
            <p:ph idx="1"/>
          </p:nvPr>
        </p:nvSpPr>
        <p:spPr/>
        <p:txBody>
          <a:bodyPr>
            <a:normAutofit/>
          </a:bodyPr>
          <a:lstStyle/>
          <a:p>
            <a:endParaRPr lang="en-US" dirty="0"/>
          </a:p>
          <a:p>
            <a:pPr marL="0" indent="0">
              <a:buNone/>
            </a:pPr>
            <a:r>
              <a:rPr lang="en-US" dirty="0" smtClean="0"/>
              <a:t>Email </a:t>
            </a:r>
            <a:r>
              <a:rPr lang="en-US" dirty="0"/>
              <a:t>address: </a:t>
            </a:r>
            <a:r>
              <a:rPr lang="en-US" dirty="0" smtClean="0"/>
              <a:t>sdahrouge@bruyere.org</a:t>
            </a:r>
            <a:endParaRPr lang="en-US" dirty="0"/>
          </a:p>
          <a:p>
            <a:pPr marL="0" indent="0">
              <a:buNone/>
            </a:pPr>
            <a:r>
              <a:rPr lang="en-US" dirty="0" smtClean="0"/>
              <a:t>Twitter: @ARCNavProject</a:t>
            </a:r>
          </a:p>
          <a:p>
            <a:pPr marL="0" indent="0">
              <a:buNone/>
            </a:pPr>
            <a:r>
              <a:rPr lang="en-US" dirty="0" smtClean="0"/>
              <a:t>Facebook: </a:t>
            </a:r>
            <a:r>
              <a:rPr lang="en-US" sz="2400" dirty="0"/>
              <a:t>@</a:t>
            </a:r>
            <a:r>
              <a:rPr lang="en-US" sz="2400" dirty="0" smtClean="0"/>
              <a:t>accesstoresourcesinthecommunityproject</a:t>
            </a:r>
          </a:p>
          <a:p>
            <a:pPr marL="0" indent="0">
              <a:buNone/>
            </a:pPr>
            <a:r>
              <a:rPr lang="en-US" dirty="0" smtClean="0"/>
              <a:t>Instagram: @arcnavproject</a:t>
            </a:r>
            <a:endParaRPr lang="en-US" dirty="0"/>
          </a:p>
          <a:p>
            <a:pPr marL="0" indent="0">
              <a:buNone/>
            </a:pPr>
            <a:r>
              <a:rPr lang="en-US" dirty="0" smtClean="0"/>
              <a:t>Website: </a:t>
            </a:r>
            <a:r>
              <a:rPr lang="en-US" dirty="0" smtClean="0">
                <a:hlinkClick r:id="rId2"/>
              </a:rPr>
              <a:t>www.arcnavigatorproject.com</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26435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96305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4053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52600" y="4800600"/>
            <a:ext cx="5865447" cy="2094629"/>
            <a:chOff x="-496592" y="1501017"/>
            <a:chExt cx="9460924" cy="2585590"/>
          </a:xfrm>
        </p:grpSpPr>
        <p:sp>
          <p:nvSpPr>
            <p:cNvPr id="14" name="TextBox 13"/>
            <p:cNvSpPr txBox="1"/>
            <p:nvPr/>
          </p:nvSpPr>
          <p:spPr>
            <a:xfrm>
              <a:off x="6019800" y="2215208"/>
              <a:ext cx="2762249" cy="543206"/>
            </a:xfrm>
            <a:prstGeom prst="rect">
              <a:avLst/>
            </a:prstGeom>
            <a:noFill/>
          </p:spPr>
          <p:txBody>
            <a:bodyPr wrap="square" rtlCol="0">
              <a:spAutoFit/>
            </a:bodyPr>
            <a:lstStyle/>
            <a:p>
              <a:r>
                <a:rPr lang="en-US" b="1" dirty="0" smtClean="0">
                  <a:solidFill>
                    <a:schemeClr val="tx2">
                      <a:lumMod val="50000"/>
                    </a:schemeClr>
                  </a:solidFill>
                </a:rPr>
                <a:t>Health Planners</a:t>
              </a:r>
              <a:endParaRPr lang="en-CA" b="1" dirty="0">
                <a:solidFill>
                  <a:schemeClr val="tx2">
                    <a:lumMod val="50000"/>
                  </a:schemeClr>
                </a:solidFill>
              </a:endParaRPr>
            </a:p>
          </p:txBody>
        </p:sp>
        <p:grpSp>
          <p:nvGrpSpPr>
            <p:cNvPr id="15" name="Group 14"/>
            <p:cNvGrpSpPr/>
            <p:nvPr/>
          </p:nvGrpSpPr>
          <p:grpSpPr>
            <a:xfrm>
              <a:off x="-496592" y="1501017"/>
              <a:ext cx="9460924" cy="2585590"/>
              <a:chOff x="-551017" y="1253186"/>
              <a:chExt cx="9932966" cy="29050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045" y="1335385"/>
                <a:ext cx="3680033" cy="250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639677" y="1297272"/>
                <a:ext cx="3742272" cy="610320"/>
              </a:xfrm>
              <a:prstGeom prst="rect">
                <a:avLst/>
              </a:prstGeom>
              <a:noFill/>
            </p:spPr>
            <p:txBody>
              <a:bodyPr wrap="square" rtlCol="0">
                <a:spAutoFit/>
              </a:bodyPr>
              <a:lstStyle/>
              <a:p>
                <a:r>
                  <a:rPr lang="en-US" b="1" dirty="0" smtClean="0">
                    <a:solidFill>
                      <a:schemeClr val="tx2">
                        <a:lumMod val="50000"/>
                      </a:schemeClr>
                    </a:solidFill>
                  </a:rPr>
                  <a:t>Patient Partners</a:t>
                </a:r>
                <a:endParaRPr lang="en-CA" b="1" dirty="0">
                  <a:solidFill>
                    <a:schemeClr val="tx2">
                      <a:lumMod val="50000"/>
                    </a:schemeClr>
                  </a:solidFill>
                </a:endParaRPr>
              </a:p>
            </p:txBody>
          </p:sp>
          <p:sp>
            <p:nvSpPr>
              <p:cNvPr id="18" name="TextBox 17"/>
              <p:cNvSpPr txBox="1"/>
              <p:nvPr/>
            </p:nvSpPr>
            <p:spPr>
              <a:xfrm>
                <a:off x="-551017" y="2013546"/>
                <a:ext cx="3440519" cy="610321"/>
              </a:xfrm>
              <a:prstGeom prst="rect">
                <a:avLst/>
              </a:prstGeom>
              <a:noFill/>
            </p:spPr>
            <p:txBody>
              <a:bodyPr wrap="square" rtlCol="0">
                <a:spAutoFit/>
              </a:bodyPr>
              <a:lstStyle/>
              <a:p>
                <a:pPr algn="r"/>
                <a:r>
                  <a:rPr lang="en-US" b="1" dirty="0" smtClean="0">
                    <a:solidFill>
                      <a:schemeClr val="tx2">
                        <a:lumMod val="50000"/>
                      </a:schemeClr>
                    </a:solidFill>
                  </a:rPr>
                  <a:t>Service providers</a:t>
                </a:r>
                <a:endParaRPr lang="en-CA" b="1" dirty="0">
                  <a:solidFill>
                    <a:schemeClr val="tx2">
                      <a:lumMod val="50000"/>
                    </a:schemeClr>
                  </a:solidFill>
                </a:endParaRPr>
              </a:p>
            </p:txBody>
          </p:sp>
          <p:sp>
            <p:nvSpPr>
              <p:cNvPr id="19" name="TextBox 18"/>
              <p:cNvSpPr txBox="1"/>
              <p:nvPr/>
            </p:nvSpPr>
            <p:spPr>
              <a:xfrm>
                <a:off x="739408" y="1253186"/>
                <a:ext cx="2762250" cy="610320"/>
              </a:xfrm>
              <a:prstGeom prst="rect">
                <a:avLst/>
              </a:prstGeom>
              <a:noFill/>
            </p:spPr>
            <p:txBody>
              <a:bodyPr wrap="square" rtlCol="0">
                <a:spAutoFit/>
              </a:bodyPr>
              <a:lstStyle/>
              <a:p>
                <a:pPr algn="r"/>
                <a:r>
                  <a:rPr lang="en-US" b="1" dirty="0" smtClean="0">
                    <a:solidFill>
                      <a:schemeClr val="tx2">
                        <a:lumMod val="50000"/>
                      </a:schemeClr>
                    </a:solidFill>
                  </a:rPr>
                  <a:t>Care Providers</a:t>
                </a:r>
                <a:endParaRPr lang="en-CA" b="1" dirty="0">
                  <a:solidFill>
                    <a:schemeClr val="tx2">
                      <a:lumMod val="50000"/>
                    </a:schemeClr>
                  </a:solidFill>
                </a:endParaRPr>
              </a:p>
            </p:txBody>
          </p:sp>
          <p:sp>
            <p:nvSpPr>
              <p:cNvPr id="20" name="TextBox 19"/>
              <p:cNvSpPr txBox="1"/>
              <p:nvPr/>
            </p:nvSpPr>
            <p:spPr>
              <a:xfrm>
                <a:off x="3062173" y="3547915"/>
                <a:ext cx="2577504" cy="610321"/>
              </a:xfrm>
              <a:prstGeom prst="rect">
                <a:avLst/>
              </a:prstGeom>
              <a:noFill/>
            </p:spPr>
            <p:txBody>
              <a:bodyPr wrap="square" rtlCol="0">
                <a:spAutoFit/>
              </a:bodyPr>
              <a:lstStyle/>
              <a:p>
                <a:pPr algn="r"/>
                <a:r>
                  <a:rPr lang="en-US" b="1" dirty="0" smtClean="0">
                    <a:solidFill>
                      <a:schemeClr val="tx2">
                        <a:lumMod val="50000"/>
                      </a:schemeClr>
                    </a:solidFill>
                  </a:rPr>
                  <a:t>Researchers</a:t>
                </a:r>
                <a:endParaRPr lang="en-CA" b="1" dirty="0">
                  <a:solidFill>
                    <a:schemeClr val="tx2">
                      <a:lumMod val="50000"/>
                    </a:schemeClr>
                  </a:solidFill>
                </a:endParaRPr>
              </a:p>
            </p:txBody>
          </p:sp>
        </p:grpSp>
      </p:grpSp>
      <p:sp>
        <p:nvSpPr>
          <p:cNvPr id="2" name="Title 1"/>
          <p:cNvSpPr>
            <a:spLocks noGrp="1"/>
          </p:cNvSpPr>
          <p:nvPr>
            <p:ph type="title"/>
          </p:nvPr>
        </p:nvSpPr>
        <p:spPr/>
        <p:txBody>
          <a:bodyPr>
            <a:normAutofit fontScale="90000"/>
          </a:bodyPr>
          <a:lstStyle/>
          <a:p>
            <a:r>
              <a:rPr lang="fr-CA" dirty="0"/>
              <a:t>Access to Health </a:t>
            </a:r>
            <a:r>
              <a:rPr lang="fr-CA" dirty="0" err="1"/>
              <a:t>Enabling</a:t>
            </a:r>
            <a:r>
              <a:rPr lang="fr-CA" dirty="0"/>
              <a:t> </a:t>
            </a:r>
            <a:r>
              <a:rPr lang="fr-CA" dirty="0" err="1"/>
              <a:t>Resources</a:t>
            </a:r>
            <a:r>
              <a:rPr lang="fr-CA" dirty="0"/>
              <a:t> </a:t>
            </a:r>
            <a:r>
              <a:rPr lang="fr-CA" dirty="0" err="1"/>
              <a:t>is</a:t>
            </a:r>
            <a:r>
              <a:rPr lang="fr-CA" dirty="0"/>
              <a:t> </a:t>
            </a:r>
            <a:r>
              <a:rPr lang="fr-CA" dirty="0" err="1"/>
              <a:t>low</a:t>
            </a:r>
            <a:r>
              <a:rPr lang="fr-CA" dirty="0"/>
              <a:t> and </a:t>
            </a:r>
            <a:r>
              <a:rPr lang="fr-CA" dirty="0" err="1" smtClean="0"/>
              <a:t>inequitable</a:t>
            </a:r>
            <a:endParaRPr lang="en-US" altLang="en-US" dirty="0">
              <a:effectLst>
                <a:outerShdw blurRad="38100" dist="38100" dir="2700000" algn="tl">
                  <a:srgbClr val="000000">
                    <a:alpha val="43137"/>
                  </a:srgbClr>
                </a:outerShdw>
              </a:effectLst>
            </a:endParaRPr>
          </a:p>
        </p:txBody>
      </p:sp>
      <p:grpSp>
        <p:nvGrpSpPr>
          <p:cNvPr id="6" name="Group 5"/>
          <p:cNvGrpSpPr/>
          <p:nvPr/>
        </p:nvGrpSpPr>
        <p:grpSpPr>
          <a:xfrm>
            <a:off x="4868888" y="1917950"/>
            <a:ext cx="3970312" cy="2937385"/>
            <a:chOff x="-180528" y="3022911"/>
            <a:chExt cx="4800600" cy="4382073"/>
          </a:xfrm>
        </p:grpSpPr>
        <p:graphicFrame>
          <p:nvGraphicFramePr>
            <p:cNvPr id="7" name="Content Placeholder 6"/>
            <p:cNvGraphicFramePr>
              <a:graphicFrameLocks/>
            </p:cNvGraphicFramePr>
            <p:nvPr>
              <p:extLst>
                <p:ext uri="{D42A27DB-BD31-4B8C-83A1-F6EECF244321}">
                  <p14:modId xmlns:p14="http://schemas.microsoft.com/office/powerpoint/2010/main" val="2814931005"/>
                </p:ext>
              </p:extLst>
            </p:nvPr>
          </p:nvGraphicFramePr>
          <p:xfrm>
            <a:off x="-180528" y="3022911"/>
            <a:ext cx="4800600" cy="4382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Content Placeholder 7"/>
            <p:cNvPicPr>
              <a:picLocks noChangeAspect="1"/>
            </p:cNvPicPr>
            <p:nvPr/>
          </p:nvPicPr>
          <p:blipFill>
            <a:blip r:embed="rId9" cstate="print">
              <a:extLst>
                <a:ext uri="{BEBA8EAE-BF5A-486C-A8C5-ECC9F3942E4B}">
                  <a14:imgProps xmlns:a14="http://schemas.microsoft.com/office/drawing/2010/main">
                    <a14:imgLayer r:embed="rId10">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286787" y="4776528"/>
              <a:ext cx="974515" cy="833649"/>
            </a:xfrm>
            <a:prstGeom prst="rect">
              <a:avLst/>
            </a:prstGeom>
          </p:spPr>
        </p:pic>
      </p:grpSp>
      <p:grpSp>
        <p:nvGrpSpPr>
          <p:cNvPr id="9" name="Group 8"/>
          <p:cNvGrpSpPr/>
          <p:nvPr/>
        </p:nvGrpSpPr>
        <p:grpSpPr>
          <a:xfrm>
            <a:off x="-381000" y="1971020"/>
            <a:ext cx="4800600" cy="2982035"/>
            <a:chOff x="3507239" y="2757567"/>
            <a:chExt cx="5102097" cy="3132263"/>
          </a:xfrm>
        </p:grpSpPr>
        <p:graphicFrame>
          <p:nvGraphicFramePr>
            <p:cNvPr id="10" name="Diagram 9"/>
            <p:cNvGraphicFramePr/>
            <p:nvPr>
              <p:extLst>
                <p:ext uri="{D42A27DB-BD31-4B8C-83A1-F6EECF244321}">
                  <p14:modId xmlns:p14="http://schemas.microsoft.com/office/powerpoint/2010/main" val="4104379194"/>
                </p:ext>
              </p:extLst>
            </p:nvPr>
          </p:nvGraphicFramePr>
          <p:xfrm>
            <a:off x="3507239" y="2757567"/>
            <a:ext cx="5102097" cy="313226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1" name="Picture 10"/>
            <p:cNvPicPr>
              <a:picLocks noChangeAspect="1"/>
            </p:cNvPicPr>
            <p:nvPr/>
          </p:nvPicPr>
          <p:blipFill>
            <a:blip r:embed="rId16">
              <a:duotone>
                <a:prstClr val="black"/>
                <a:schemeClr val="accent1">
                  <a:tint val="45000"/>
                  <a:satMod val="400000"/>
                </a:schemeClr>
              </a:duotone>
              <a:extLst/>
            </a:blip>
            <a:stretch>
              <a:fillRect/>
            </a:stretch>
          </p:blipFill>
          <p:spPr>
            <a:xfrm>
              <a:off x="4438895" y="3964597"/>
              <a:ext cx="1020692" cy="745696"/>
            </a:xfrm>
            <a:prstGeom prst="rect">
              <a:avLst/>
            </a:prstGeom>
          </p:spPr>
        </p:pic>
      </p:grpSp>
      <p:sp>
        <p:nvSpPr>
          <p:cNvPr id="12" name="Rectangle 11"/>
          <p:cNvSpPr/>
          <p:nvPr/>
        </p:nvSpPr>
        <p:spPr>
          <a:xfrm>
            <a:off x="669978" y="1676400"/>
            <a:ext cx="8397821" cy="523220"/>
          </a:xfrm>
          <a:prstGeom prst="rect">
            <a:avLst/>
          </a:prstGeom>
        </p:spPr>
        <p:txBody>
          <a:bodyPr wrap="square">
            <a:spAutoFit/>
          </a:bodyPr>
          <a:lstStyle/>
          <a:p>
            <a:pPr algn="ctr"/>
            <a:r>
              <a:rPr lang="en-US" sz="2800" b="1" u="sng" dirty="0">
                <a:solidFill>
                  <a:schemeClr val="accent1">
                    <a:lumMod val="75000"/>
                  </a:schemeClr>
                </a:solidFill>
              </a:rPr>
              <a:t>Patients </a:t>
            </a:r>
            <a:r>
              <a:rPr lang="en-US" sz="2800" b="1" dirty="0" smtClean="0">
                <a:solidFill>
                  <a:schemeClr val="accent1">
                    <a:lumMod val="75000"/>
                  </a:schemeClr>
                </a:solidFill>
              </a:rPr>
              <a:t>			  Primary </a:t>
            </a:r>
            <a:r>
              <a:rPr lang="en-US" sz="2800" b="1" dirty="0">
                <a:solidFill>
                  <a:schemeClr val="accent1">
                    <a:lumMod val="75000"/>
                  </a:schemeClr>
                </a:solidFill>
              </a:rPr>
              <a:t>Care </a:t>
            </a:r>
            <a:r>
              <a:rPr lang="en-US" sz="2800" b="1" u="sng" dirty="0">
                <a:solidFill>
                  <a:schemeClr val="accent1">
                    <a:lumMod val="75000"/>
                  </a:schemeClr>
                </a:solidFill>
              </a:rPr>
              <a:t>Providers</a:t>
            </a:r>
            <a:r>
              <a:rPr lang="en-US" sz="2800" b="1" dirty="0">
                <a:solidFill>
                  <a:schemeClr val="accent1">
                    <a:lumMod val="75000"/>
                  </a:schemeClr>
                </a:solidFill>
              </a:rPr>
              <a:t>	</a:t>
            </a:r>
            <a:endParaRPr lang="en-US" sz="2800" b="1" u="sng" dirty="0">
              <a:solidFill>
                <a:schemeClr val="accent1">
                  <a:lumMod val="75000"/>
                </a:schemeClr>
              </a:solidFill>
            </a:endParaRPr>
          </a:p>
        </p:txBody>
      </p:sp>
      <p:sp>
        <p:nvSpPr>
          <p:cNvPr id="4" name="Rectangle 3"/>
          <p:cNvSpPr/>
          <p:nvPr/>
        </p:nvSpPr>
        <p:spPr>
          <a:xfrm>
            <a:off x="4778974" y="1676400"/>
            <a:ext cx="3996434" cy="315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extBox 4"/>
          <p:cNvSpPr txBox="1"/>
          <p:nvPr/>
        </p:nvSpPr>
        <p:spPr>
          <a:xfrm>
            <a:off x="4419600" y="5029200"/>
            <a:ext cx="705001" cy="461665"/>
          </a:xfrm>
          <a:prstGeom prst="rect">
            <a:avLst/>
          </a:prstGeom>
          <a:noFill/>
        </p:spPr>
        <p:txBody>
          <a:bodyPr wrap="none" rtlCol="0">
            <a:spAutoFit/>
          </a:bodyPr>
          <a:lstStyle/>
          <a:p>
            <a:r>
              <a:rPr lang="fr-CA" sz="2400" b="1" dirty="0" smtClean="0">
                <a:solidFill>
                  <a:schemeClr val="accent5">
                    <a:lumMod val="75000"/>
                  </a:schemeClr>
                </a:solidFill>
                <a:effectLst>
                  <a:outerShdw blurRad="38100" dist="38100" dir="2700000" algn="tl">
                    <a:srgbClr val="000000">
                      <a:alpha val="43137"/>
                    </a:srgbClr>
                  </a:outerShdw>
                </a:effectLst>
              </a:rPr>
              <a:t>ARC</a:t>
            </a:r>
            <a:endParaRPr lang="fr-CA" sz="2400" b="1" dirty="0">
              <a:solidFill>
                <a:schemeClr val="accent5">
                  <a:lumMod val="75000"/>
                </a:schemeClr>
              </a:solidFill>
              <a:effectLst>
                <a:outerShdw blurRad="38100" dist="38100" dir="2700000" algn="tl">
                  <a:srgbClr val="000000">
                    <a:alpha val="43137"/>
                  </a:srgbClr>
                </a:outerShdw>
              </a:effectLst>
            </a:endParaRPr>
          </a:p>
        </p:txBody>
      </p:sp>
      <p:grpSp>
        <p:nvGrpSpPr>
          <p:cNvPr id="23" name="Group 22"/>
          <p:cNvGrpSpPr/>
          <p:nvPr/>
        </p:nvGrpSpPr>
        <p:grpSpPr>
          <a:xfrm>
            <a:off x="2012365" y="4876800"/>
            <a:ext cx="5713046" cy="1968231"/>
            <a:chOff x="2133600" y="4878174"/>
            <a:chExt cx="5713046" cy="1968231"/>
          </a:xfrm>
        </p:grpSpPr>
        <p:sp>
          <p:nvSpPr>
            <p:cNvPr id="21" name="Rectangle 20"/>
            <p:cNvSpPr/>
            <p:nvPr/>
          </p:nvSpPr>
          <p:spPr>
            <a:xfrm>
              <a:off x="2133600" y="5406555"/>
              <a:ext cx="5713046" cy="143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nvSpPr>
          <p:spPr>
            <a:xfrm>
              <a:off x="2743199" y="4878174"/>
              <a:ext cx="4648201" cy="143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50227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A5FAB-B7CB-1248-950D-110BEB142BE4}"/>
              </a:ext>
            </a:extLst>
          </p:cNvPr>
          <p:cNvSpPr>
            <a:spLocks noGrp="1"/>
          </p:cNvSpPr>
          <p:nvPr>
            <p:ph type="title"/>
          </p:nvPr>
        </p:nvSpPr>
        <p:spPr/>
        <p:txBody>
          <a:bodyPr/>
          <a:lstStyle/>
          <a:p>
            <a:r>
              <a:rPr lang="en-US" dirty="0"/>
              <a:t>Description of model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447800"/>
            <a:ext cx="9261004" cy="5410200"/>
          </a:xfrm>
        </p:spPr>
      </p:pic>
      <p:sp>
        <p:nvSpPr>
          <p:cNvPr id="3" name="Rounded Rectangle 2"/>
          <p:cNvSpPr/>
          <p:nvPr/>
        </p:nvSpPr>
        <p:spPr>
          <a:xfrm>
            <a:off x="2895600" y="4572000"/>
            <a:ext cx="3200400" cy="6858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srgbClr val="7030A0"/>
                </a:solidFill>
              </a:rPr>
              <a:t>Patient </a:t>
            </a:r>
            <a:r>
              <a:rPr lang="fr-CA" b="1" dirty="0" err="1" smtClean="0">
                <a:solidFill>
                  <a:srgbClr val="7030A0"/>
                </a:solidFill>
              </a:rPr>
              <a:t>Centered</a:t>
            </a:r>
            <a:r>
              <a:rPr lang="fr-CA" b="1" dirty="0" smtClean="0">
                <a:solidFill>
                  <a:srgbClr val="7030A0"/>
                </a:solidFill>
              </a:rPr>
              <a:t> Navigation</a:t>
            </a:r>
          </a:p>
          <a:p>
            <a:pPr algn="ctr"/>
            <a:r>
              <a:rPr lang="fr-CA" b="1" dirty="0" err="1" smtClean="0">
                <a:solidFill>
                  <a:srgbClr val="7030A0"/>
                </a:solidFill>
              </a:rPr>
              <a:t>Addresses</a:t>
            </a:r>
            <a:r>
              <a:rPr lang="fr-CA" b="1" dirty="0" smtClean="0">
                <a:solidFill>
                  <a:srgbClr val="7030A0"/>
                </a:solidFill>
              </a:rPr>
              <a:t> </a:t>
            </a:r>
            <a:r>
              <a:rPr lang="fr-CA" b="1" dirty="0" err="1" smtClean="0">
                <a:solidFill>
                  <a:srgbClr val="7030A0"/>
                </a:solidFill>
              </a:rPr>
              <a:t>Barriers</a:t>
            </a:r>
            <a:r>
              <a:rPr lang="fr-CA" b="1" dirty="0" smtClean="0">
                <a:solidFill>
                  <a:srgbClr val="7030A0"/>
                </a:solidFill>
              </a:rPr>
              <a:t> to Access</a:t>
            </a:r>
            <a:endParaRPr lang="fr-CA" b="1" dirty="0">
              <a:solidFill>
                <a:srgbClr val="7030A0"/>
              </a:solidFill>
            </a:endParaRPr>
          </a:p>
        </p:txBody>
      </p:sp>
    </p:spTree>
    <p:extLst>
      <p:ext uri="{BB962C8B-B14F-4D97-AF65-F5344CB8AC3E}">
        <p14:creationId xmlns:p14="http://schemas.microsoft.com/office/powerpoint/2010/main" val="2022708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47800"/>
            <a:ext cx="9261004" cy="5410200"/>
          </a:xfrm>
          <a:prstGeom prst="rect">
            <a:avLst/>
          </a:prstGeom>
        </p:spPr>
      </p:pic>
      <p:sp>
        <p:nvSpPr>
          <p:cNvPr id="25" name="Rounded Rectangle 24"/>
          <p:cNvSpPr/>
          <p:nvPr/>
        </p:nvSpPr>
        <p:spPr>
          <a:xfrm>
            <a:off x="2895600" y="4572000"/>
            <a:ext cx="3200400" cy="6858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srgbClr val="7030A0"/>
                </a:solidFill>
              </a:rPr>
              <a:t>Patient </a:t>
            </a:r>
            <a:r>
              <a:rPr lang="fr-CA" b="1" dirty="0" err="1" smtClean="0">
                <a:solidFill>
                  <a:srgbClr val="7030A0"/>
                </a:solidFill>
              </a:rPr>
              <a:t>Centered</a:t>
            </a:r>
            <a:r>
              <a:rPr lang="fr-CA" b="1" dirty="0" smtClean="0">
                <a:solidFill>
                  <a:srgbClr val="7030A0"/>
                </a:solidFill>
              </a:rPr>
              <a:t> Navigation</a:t>
            </a:r>
          </a:p>
          <a:p>
            <a:pPr algn="ctr"/>
            <a:r>
              <a:rPr lang="fr-CA" b="1" dirty="0" err="1" smtClean="0">
                <a:solidFill>
                  <a:srgbClr val="7030A0"/>
                </a:solidFill>
              </a:rPr>
              <a:t>Addresses</a:t>
            </a:r>
            <a:r>
              <a:rPr lang="fr-CA" b="1" dirty="0" smtClean="0">
                <a:solidFill>
                  <a:srgbClr val="7030A0"/>
                </a:solidFill>
              </a:rPr>
              <a:t> </a:t>
            </a:r>
            <a:r>
              <a:rPr lang="fr-CA" b="1" dirty="0" err="1" smtClean="0">
                <a:solidFill>
                  <a:srgbClr val="7030A0"/>
                </a:solidFill>
              </a:rPr>
              <a:t>Barriers</a:t>
            </a:r>
            <a:r>
              <a:rPr lang="fr-CA" b="1" dirty="0" smtClean="0">
                <a:solidFill>
                  <a:srgbClr val="7030A0"/>
                </a:solidFill>
              </a:rPr>
              <a:t> to Access</a:t>
            </a:r>
            <a:endParaRPr lang="fr-CA" b="1" dirty="0">
              <a:solidFill>
                <a:srgbClr val="7030A0"/>
              </a:solidFill>
            </a:endParaRPr>
          </a:p>
        </p:txBody>
      </p:sp>
      <p:sp>
        <p:nvSpPr>
          <p:cNvPr id="2" name="Title 1">
            <a:extLst>
              <a:ext uri="{FF2B5EF4-FFF2-40B4-BE49-F238E27FC236}">
                <a16:creationId xmlns:a16="http://schemas.microsoft.com/office/drawing/2014/main" xmlns="" id="{EEAA5FAB-B7CB-1248-950D-110BEB142BE4}"/>
              </a:ext>
            </a:extLst>
          </p:cNvPr>
          <p:cNvSpPr>
            <a:spLocks noGrp="1"/>
          </p:cNvSpPr>
          <p:nvPr>
            <p:ph type="title"/>
          </p:nvPr>
        </p:nvSpPr>
        <p:spPr/>
        <p:txBody>
          <a:bodyPr/>
          <a:lstStyle/>
          <a:p>
            <a:r>
              <a:rPr lang="en-US" dirty="0" smtClean="0"/>
              <a:t>Benefits and Key to Success</a:t>
            </a:r>
            <a:endParaRPr lang="en-US" dirty="0"/>
          </a:p>
        </p:txBody>
      </p:sp>
      <p:sp>
        <p:nvSpPr>
          <p:cNvPr id="6" name="Line Callout 1 (Border and Accent Bar) 5"/>
          <p:cNvSpPr/>
          <p:nvPr/>
        </p:nvSpPr>
        <p:spPr>
          <a:xfrm flipH="1">
            <a:off x="2286000" y="1447800"/>
            <a:ext cx="2895600" cy="1168400"/>
          </a:xfrm>
          <a:prstGeom prst="accentBorderCallout1">
            <a:avLst>
              <a:gd name="adj1" fmla="val 40973"/>
              <a:gd name="adj2" fmla="val 110428"/>
              <a:gd name="adj3" fmla="val 144246"/>
              <a:gd name="adj4" fmla="val 121599"/>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A" sz="1600" b="1" dirty="0" err="1" smtClean="0">
                <a:solidFill>
                  <a:schemeClr val="accent1">
                    <a:lumMod val="75000"/>
                  </a:schemeClr>
                </a:solidFill>
              </a:rPr>
              <a:t>Embeded</a:t>
            </a:r>
            <a:r>
              <a:rPr lang="fr-CA" sz="1600" b="1" dirty="0" smtClean="0">
                <a:solidFill>
                  <a:schemeClr val="accent1">
                    <a:lumMod val="75000"/>
                  </a:schemeClr>
                </a:solidFill>
              </a:rPr>
              <a:t> in </a:t>
            </a:r>
            <a:r>
              <a:rPr lang="fr-CA" sz="1600" b="1" dirty="0" err="1" smtClean="0">
                <a:solidFill>
                  <a:schemeClr val="accent1">
                    <a:lumMod val="75000"/>
                  </a:schemeClr>
                </a:solidFill>
              </a:rPr>
              <a:t>Primary</a:t>
            </a:r>
            <a:r>
              <a:rPr lang="fr-CA" sz="1600" b="1" dirty="0" smtClean="0">
                <a:solidFill>
                  <a:schemeClr val="accent1">
                    <a:lumMod val="75000"/>
                  </a:schemeClr>
                </a:solidFill>
              </a:rPr>
              <a:t> Care</a:t>
            </a:r>
          </a:p>
          <a:p>
            <a:pPr marL="119063" indent="-119063">
              <a:buFont typeface="Arial" panose="020B0604020202020204" pitchFamily="34" charset="0"/>
              <a:buChar char="•"/>
            </a:pPr>
            <a:r>
              <a:rPr lang="fr-CA" sz="1600" dirty="0" smtClean="0">
                <a:solidFill>
                  <a:schemeClr val="accent1">
                    <a:lumMod val="75000"/>
                  </a:schemeClr>
                </a:solidFill>
              </a:rPr>
              <a:t>Broad </a:t>
            </a:r>
            <a:r>
              <a:rPr lang="fr-CA" sz="1600" dirty="0" err="1" smtClean="0">
                <a:solidFill>
                  <a:schemeClr val="accent1">
                    <a:lumMod val="75000"/>
                  </a:schemeClr>
                </a:solidFill>
              </a:rPr>
              <a:t>Reach</a:t>
            </a:r>
            <a:endParaRPr lang="fr-CA" sz="1600" dirty="0" smtClean="0">
              <a:solidFill>
                <a:schemeClr val="accent1">
                  <a:lumMod val="75000"/>
                </a:schemeClr>
              </a:solidFill>
            </a:endParaRPr>
          </a:p>
          <a:p>
            <a:pPr marL="119063" indent="-119063">
              <a:buFont typeface="Arial" panose="020B0604020202020204" pitchFamily="34" charset="0"/>
              <a:buChar char="•"/>
            </a:pPr>
            <a:r>
              <a:rPr lang="fr-CA" sz="1600" dirty="0" err="1" smtClean="0">
                <a:solidFill>
                  <a:schemeClr val="accent1">
                    <a:lumMod val="75000"/>
                  </a:schemeClr>
                </a:solidFill>
              </a:rPr>
              <a:t>Facilitates</a:t>
            </a:r>
            <a:r>
              <a:rPr lang="fr-CA" sz="1600" dirty="0" smtClean="0">
                <a:solidFill>
                  <a:schemeClr val="accent1">
                    <a:lumMod val="75000"/>
                  </a:schemeClr>
                </a:solidFill>
              </a:rPr>
              <a:t> </a:t>
            </a:r>
            <a:r>
              <a:rPr lang="fr-CA" sz="1600" dirty="0" err="1" smtClean="0">
                <a:solidFill>
                  <a:schemeClr val="accent1">
                    <a:lumMod val="75000"/>
                  </a:schemeClr>
                </a:solidFill>
              </a:rPr>
              <a:t>needs</a:t>
            </a:r>
            <a:r>
              <a:rPr lang="fr-CA" sz="1600" dirty="0" smtClean="0">
                <a:solidFill>
                  <a:schemeClr val="accent1">
                    <a:lumMod val="75000"/>
                  </a:schemeClr>
                </a:solidFill>
              </a:rPr>
              <a:t> identification</a:t>
            </a:r>
          </a:p>
          <a:p>
            <a:pPr marL="119063" indent="-119063">
              <a:buFont typeface="Arial" panose="020B0604020202020204" pitchFamily="34" charset="0"/>
              <a:buChar char="•"/>
            </a:pPr>
            <a:r>
              <a:rPr lang="fr-CA" sz="1600" dirty="0" err="1" smtClean="0">
                <a:solidFill>
                  <a:schemeClr val="accent1">
                    <a:lumMod val="75000"/>
                  </a:schemeClr>
                </a:solidFill>
              </a:rPr>
              <a:t>Improves</a:t>
            </a:r>
            <a:r>
              <a:rPr lang="fr-CA" sz="1600" dirty="0" smtClean="0">
                <a:solidFill>
                  <a:schemeClr val="accent1">
                    <a:lumMod val="75000"/>
                  </a:schemeClr>
                </a:solidFill>
              </a:rPr>
              <a:t> compliance</a:t>
            </a:r>
            <a:endParaRPr lang="fr-CA" sz="1600" dirty="0">
              <a:solidFill>
                <a:schemeClr val="accent1">
                  <a:lumMod val="75000"/>
                </a:schemeClr>
              </a:solidFill>
            </a:endParaRPr>
          </a:p>
        </p:txBody>
      </p:sp>
      <p:sp>
        <p:nvSpPr>
          <p:cNvPr id="9" name="Line Callout 1 (Border and Accent Bar) 8"/>
          <p:cNvSpPr/>
          <p:nvPr/>
        </p:nvSpPr>
        <p:spPr>
          <a:xfrm flipH="1">
            <a:off x="5791200" y="5384800"/>
            <a:ext cx="3182886" cy="1320800"/>
          </a:xfrm>
          <a:prstGeom prst="accentBorderCallout1">
            <a:avLst>
              <a:gd name="adj1" fmla="val 40973"/>
              <a:gd name="adj2" fmla="val 110428"/>
              <a:gd name="adj3" fmla="val -130356"/>
              <a:gd name="adj4" fmla="val 13503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A" sz="1600" b="1" dirty="0" err="1" smtClean="0">
                <a:solidFill>
                  <a:schemeClr val="accent1">
                    <a:lumMod val="75000"/>
                  </a:schemeClr>
                </a:solidFill>
              </a:rPr>
              <a:t>Whole</a:t>
            </a:r>
            <a:r>
              <a:rPr lang="fr-CA" sz="1600" b="1" dirty="0" smtClean="0">
                <a:solidFill>
                  <a:schemeClr val="accent1">
                    <a:lumMod val="75000"/>
                  </a:schemeClr>
                </a:solidFill>
              </a:rPr>
              <a:t> Person Navigation</a:t>
            </a:r>
          </a:p>
          <a:p>
            <a:pPr marL="119063" indent="-119063">
              <a:buFont typeface="Arial" panose="020B0604020202020204" pitchFamily="34" charset="0"/>
              <a:buChar char="•"/>
            </a:pPr>
            <a:r>
              <a:rPr lang="fr-CA" sz="1600" dirty="0" err="1" smtClean="0">
                <a:solidFill>
                  <a:schemeClr val="accent1">
                    <a:lumMod val="75000"/>
                  </a:schemeClr>
                </a:solidFill>
              </a:rPr>
              <a:t>Reduces</a:t>
            </a:r>
            <a:r>
              <a:rPr lang="fr-CA" sz="1600" dirty="0" smtClean="0">
                <a:solidFill>
                  <a:schemeClr val="accent1">
                    <a:lumMod val="75000"/>
                  </a:schemeClr>
                </a:solidFill>
              </a:rPr>
              <a:t> care fragmentation</a:t>
            </a:r>
          </a:p>
          <a:p>
            <a:pPr marL="119063" indent="-119063">
              <a:buFont typeface="Arial" panose="020B0604020202020204" pitchFamily="34" charset="0"/>
              <a:buChar char="•"/>
            </a:pPr>
            <a:r>
              <a:rPr lang="fr-CA" sz="1600" dirty="0" smtClean="0">
                <a:solidFill>
                  <a:schemeClr val="accent1">
                    <a:lumMod val="75000"/>
                  </a:schemeClr>
                </a:solidFill>
              </a:rPr>
              <a:t>Patient-</a:t>
            </a:r>
            <a:r>
              <a:rPr lang="fr-CA" sz="1600" dirty="0" err="1" smtClean="0">
                <a:solidFill>
                  <a:schemeClr val="accent1">
                    <a:lumMod val="75000"/>
                  </a:schemeClr>
                </a:solidFill>
              </a:rPr>
              <a:t>centered</a:t>
            </a:r>
            <a:endParaRPr lang="fr-CA" sz="1600" dirty="0" smtClean="0">
              <a:solidFill>
                <a:schemeClr val="accent1">
                  <a:lumMod val="75000"/>
                </a:schemeClr>
              </a:solidFill>
            </a:endParaRPr>
          </a:p>
          <a:p>
            <a:pPr marL="119063" indent="-119063">
              <a:buFont typeface="Arial" panose="020B0604020202020204" pitchFamily="34" charset="0"/>
              <a:buChar char="•"/>
            </a:pPr>
            <a:r>
              <a:rPr lang="fr-CA" sz="1600" dirty="0" smtClean="0">
                <a:solidFill>
                  <a:schemeClr val="accent1">
                    <a:lumMod val="75000"/>
                  </a:schemeClr>
                </a:solidFill>
              </a:rPr>
              <a:t>Health </a:t>
            </a:r>
            <a:r>
              <a:rPr lang="fr-CA" sz="1600" dirty="0" err="1" smtClean="0">
                <a:solidFill>
                  <a:schemeClr val="accent1">
                    <a:lumMod val="75000"/>
                  </a:schemeClr>
                </a:solidFill>
              </a:rPr>
              <a:t>related</a:t>
            </a:r>
            <a:r>
              <a:rPr lang="fr-CA" sz="1600" dirty="0" smtClean="0">
                <a:solidFill>
                  <a:schemeClr val="accent1">
                    <a:lumMod val="75000"/>
                  </a:schemeClr>
                </a:solidFill>
              </a:rPr>
              <a:t>, Health </a:t>
            </a:r>
            <a:r>
              <a:rPr lang="fr-CA" sz="1600" dirty="0" err="1" smtClean="0">
                <a:solidFill>
                  <a:schemeClr val="accent1">
                    <a:lumMod val="75000"/>
                  </a:schemeClr>
                </a:solidFill>
              </a:rPr>
              <a:t>behaviour</a:t>
            </a:r>
            <a:r>
              <a:rPr lang="fr-CA" sz="1600" dirty="0" smtClean="0">
                <a:solidFill>
                  <a:schemeClr val="accent1">
                    <a:lumMod val="75000"/>
                  </a:schemeClr>
                </a:solidFill>
              </a:rPr>
              <a:t> &amp;Social </a:t>
            </a:r>
            <a:r>
              <a:rPr lang="fr-CA" sz="1600" dirty="0" err="1" smtClean="0">
                <a:solidFill>
                  <a:schemeClr val="accent1">
                    <a:lumMod val="75000"/>
                  </a:schemeClr>
                </a:solidFill>
              </a:rPr>
              <a:t>Dedterminants</a:t>
            </a:r>
            <a:r>
              <a:rPr lang="fr-CA" sz="1600" dirty="0" smtClean="0">
                <a:solidFill>
                  <a:schemeClr val="accent1">
                    <a:lumMod val="75000"/>
                  </a:schemeClr>
                </a:solidFill>
              </a:rPr>
              <a:t> of Health</a:t>
            </a:r>
          </a:p>
          <a:p>
            <a:pPr marL="119063" indent="-119063">
              <a:buFont typeface="Arial" panose="020B0604020202020204" pitchFamily="34" charset="0"/>
              <a:buChar char="•"/>
            </a:pPr>
            <a:endParaRPr lang="fr-CA" sz="1600" dirty="0">
              <a:solidFill>
                <a:schemeClr val="accent1">
                  <a:lumMod val="75000"/>
                </a:schemeClr>
              </a:solidFill>
            </a:endParaRPr>
          </a:p>
        </p:txBody>
      </p:sp>
      <p:grpSp>
        <p:nvGrpSpPr>
          <p:cNvPr id="14" name="Group 13"/>
          <p:cNvGrpSpPr/>
          <p:nvPr/>
        </p:nvGrpSpPr>
        <p:grpSpPr>
          <a:xfrm>
            <a:off x="505602" y="5308599"/>
            <a:ext cx="4701805" cy="1473201"/>
            <a:chOff x="-2940331" y="5148217"/>
            <a:chExt cx="4701805" cy="1473201"/>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0331" y="5148217"/>
              <a:ext cx="1845176" cy="1334869"/>
            </a:xfrm>
            <a:prstGeom prst="rect">
              <a:avLst/>
            </a:prstGeom>
            <a:solidFill>
              <a:schemeClr val="bg1"/>
            </a:solidFill>
            <a:ln w="38100">
              <a:noFill/>
            </a:ln>
          </p:spPr>
        </p:pic>
        <p:sp>
          <p:nvSpPr>
            <p:cNvPr id="11" name="Line Callout 1 (Border and Accent Bar) 10"/>
            <p:cNvSpPr/>
            <p:nvPr/>
          </p:nvSpPr>
          <p:spPr>
            <a:xfrm flipH="1">
              <a:off x="-1095155" y="5148218"/>
              <a:ext cx="2856629" cy="1473200"/>
            </a:xfrm>
            <a:prstGeom prst="accentBorderCallout1">
              <a:avLst>
                <a:gd name="adj1" fmla="val 48198"/>
                <a:gd name="adj2" fmla="val 113414"/>
                <a:gd name="adj3" fmla="val -70430"/>
                <a:gd name="adj4" fmla="val 13538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A" sz="1600" b="1" dirty="0" smtClean="0">
                  <a:solidFill>
                    <a:schemeClr val="accent1">
                      <a:lumMod val="75000"/>
                    </a:schemeClr>
                  </a:solidFill>
                </a:rPr>
                <a:t>System </a:t>
              </a:r>
              <a:r>
                <a:rPr lang="fr-CA" sz="1600" b="1" dirty="0" err="1" smtClean="0">
                  <a:solidFill>
                    <a:schemeClr val="accent1">
                      <a:lumMod val="75000"/>
                    </a:schemeClr>
                  </a:solidFill>
                </a:rPr>
                <a:t>Level</a:t>
              </a:r>
              <a:r>
                <a:rPr lang="fr-CA" sz="1600" b="1" dirty="0" smtClean="0">
                  <a:solidFill>
                    <a:schemeClr val="accent1">
                      <a:lumMod val="75000"/>
                    </a:schemeClr>
                  </a:solidFill>
                </a:rPr>
                <a:t> </a:t>
              </a:r>
              <a:r>
                <a:rPr lang="fr-CA" sz="1600" b="1" dirty="0" err="1" smtClean="0">
                  <a:solidFill>
                    <a:schemeClr val="accent1">
                      <a:lumMod val="75000"/>
                    </a:schemeClr>
                  </a:solidFill>
                </a:rPr>
                <a:t>Benefit</a:t>
              </a:r>
              <a:endParaRPr lang="fr-CA" sz="1600" b="1" dirty="0" smtClean="0">
                <a:solidFill>
                  <a:schemeClr val="accent1">
                    <a:lumMod val="75000"/>
                  </a:schemeClr>
                </a:solidFill>
              </a:endParaRPr>
            </a:p>
            <a:p>
              <a:pPr marL="169863" indent="-169863">
                <a:buFont typeface="Wingdings" panose="05000000000000000000" pitchFamily="2" charset="2"/>
                <a:buChar char="§"/>
              </a:pPr>
              <a:r>
                <a:rPr lang="fr-CA" sz="1600" dirty="0" err="1">
                  <a:solidFill>
                    <a:schemeClr val="accent1">
                      <a:lumMod val="75000"/>
                    </a:schemeClr>
                  </a:solidFill>
                </a:rPr>
                <a:t>Address</a:t>
              </a:r>
              <a:r>
                <a:rPr lang="fr-CA" sz="1600" dirty="0">
                  <a:solidFill>
                    <a:schemeClr val="accent1">
                      <a:lumMod val="75000"/>
                    </a:schemeClr>
                  </a:solidFill>
                </a:rPr>
                <a:t> </a:t>
              </a:r>
              <a:r>
                <a:rPr lang="fr-CA" sz="1600" dirty="0" smtClean="0">
                  <a:solidFill>
                    <a:schemeClr val="accent1">
                      <a:lumMod val="75000"/>
                    </a:schemeClr>
                  </a:solidFill>
                </a:rPr>
                <a:t>important system </a:t>
              </a:r>
              <a:r>
                <a:rPr lang="fr-CA" sz="1600" dirty="0">
                  <a:solidFill>
                    <a:schemeClr val="accent1">
                      <a:lumMod val="75000"/>
                    </a:schemeClr>
                  </a:solidFill>
                </a:rPr>
                <a:t>gap</a:t>
              </a:r>
            </a:p>
            <a:p>
              <a:pPr marL="169863" indent="-169863">
                <a:buFont typeface="Wingdings" panose="05000000000000000000" pitchFamily="2" charset="2"/>
                <a:buChar char="§"/>
              </a:pPr>
              <a:r>
                <a:rPr lang="fr-CA" sz="1600" dirty="0" err="1" smtClean="0">
                  <a:solidFill>
                    <a:schemeClr val="accent1">
                      <a:lumMod val="75000"/>
                    </a:schemeClr>
                  </a:solidFill>
                </a:rPr>
                <a:t>Available</a:t>
              </a:r>
              <a:r>
                <a:rPr lang="fr-CA" sz="1600" dirty="0" smtClean="0">
                  <a:solidFill>
                    <a:schemeClr val="accent1">
                      <a:lumMod val="75000"/>
                    </a:schemeClr>
                  </a:solidFill>
                </a:rPr>
                <a:t> to all = </a:t>
              </a:r>
              <a:r>
                <a:rPr lang="fr-CA" sz="1600" dirty="0" err="1" smtClean="0">
                  <a:solidFill>
                    <a:schemeClr val="accent1">
                      <a:lumMod val="75000"/>
                    </a:schemeClr>
                  </a:solidFill>
                </a:rPr>
                <a:t>Reduces</a:t>
              </a:r>
              <a:r>
                <a:rPr lang="fr-CA" sz="1600" dirty="0" smtClean="0">
                  <a:solidFill>
                    <a:schemeClr val="accent1">
                      <a:lumMod val="75000"/>
                    </a:schemeClr>
                  </a:solidFill>
                </a:rPr>
                <a:t> system fragmentation</a:t>
              </a:r>
            </a:p>
            <a:p>
              <a:pPr marL="169863" indent="-169863">
                <a:buFont typeface="Wingdings" panose="05000000000000000000" pitchFamily="2" charset="2"/>
                <a:buChar char="§"/>
              </a:pPr>
              <a:r>
                <a:rPr lang="fr-CA" sz="1600" dirty="0" err="1" smtClean="0">
                  <a:solidFill>
                    <a:schemeClr val="accent1">
                      <a:lumMod val="75000"/>
                    </a:schemeClr>
                  </a:solidFill>
                </a:rPr>
                <a:t>Reduces</a:t>
              </a:r>
              <a:r>
                <a:rPr lang="fr-CA" sz="1600" dirty="0" smtClean="0">
                  <a:solidFill>
                    <a:schemeClr val="accent1">
                      <a:lumMod val="75000"/>
                    </a:schemeClr>
                  </a:solidFill>
                </a:rPr>
                <a:t> </a:t>
              </a:r>
              <a:r>
                <a:rPr lang="fr-CA" sz="1600" dirty="0" err="1" smtClean="0">
                  <a:solidFill>
                    <a:schemeClr val="accent1">
                      <a:lumMod val="75000"/>
                    </a:schemeClr>
                  </a:solidFill>
                </a:rPr>
                <a:t>inequities</a:t>
              </a:r>
              <a:r>
                <a:rPr lang="fr-CA" sz="1600" dirty="0" smtClean="0">
                  <a:solidFill>
                    <a:schemeClr val="accent1">
                      <a:lumMod val="75000"/>
                    </a:schemeClr>
                  </a:solidFill>
                </a:rPr>
                <a:t>  </a:t>
              </a:r>
              <a:r>
                <a:rPr lang="fr-CA" sz="1600" dirty="0" err="1" smtClean="0">
                  <a:solidFill>
                    <a:schemeClr val="accent1">
                      <a:lumMod val="75000"/>
                    </a:schemeClr>
                  </a:solidFill>
                </a:rPr>
                <a:t>across</a:t>
              </a:r>
              <a:r>
                <a:rPr lang="fr-CA" sz="1600" dirty="0" smtClean="0">
                  <a:solidFill>
                    <a:schemeClr val="accent1">
                      <a:lumMod val="75000"/>
                    </a:schemeClr>
                  </a:solidFill>
                </a:rPr>
                <a:t> PC </a:t>
              </a:r>
              <a:r>
                <a:rPr lang="fr-CA" sz="1600" dirty="0" err="1" smtClean="0">
                  <a:solidFill>
                    <a:schemeClr val="accent1">
                      <a:lumMod val="75000"/>
                    </a:schemeClr>
                  </a:solidFill>
                </a:rPr>
                <a:t>models</a:t>
              </a:r>
              <a:endParaRPr lang="fr-CA" sz="1600" dirty="0" smtClean="0">
                <a:solidFill>
                  <a:schemeClr val="accent1">
                    <a:lumMod val="75000"/>
                  </a:schemeClr>
                </a:solidFill>
              </a:endParaRPr>
            </a:p>
            <a:p>
              <a:pPr marL="169863" indent="-169863">
                <a:buFont typeface="Wingdings" panose="05000000000000000000" pitchFamily="2" charset="2"/>
                <a:buChar char="§"/>
              </a:pPr>
              <a:endParaRPr lang="fr-CA" sz="1600" dirty="0" smtClean="0">
                <a:solidFill>
                  <a:schemeClr val="accent1">
                    <a:lumMod val="75000"/>
                  </a:schemeClr>
                </a:solidFill>
              </a:endParaRPr>
            </a:p>
          </p:txBody>
        </p:sp>
      </p:grpSp>
      <p:sp>
        <p:nvSpPr>
          <p:cNvPr id="12" name="Line Callout 1 (Border and Accent Bar) 11"/>
          <p:cNvSpPr/>
          <p:nvPr/>
        </p:nvSpPr>
        <p:spPr>
          <a:xfrm flipH="1">
            <a:off x="5816600" y="2979488"/>
            <a:ext cx="3182886" cy="1270000"/>
          </a:xfrm>
          <a:prstGeom prst="accentBorderCallout1">
            <a:avLst>
              <a:gd name="adj1" fmla="val 40973"/>
              <a:gd name="adj2" fmla="val 110428"/>
              <a:gd name="adj3" fmla="val 163234"/>
              <a:gd name="adj4" fmla="val 138222"/>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A" sz="1600" b="1" dirty="0" smtClean="0">
                <a:solidFill>
                  <a:schemeClr val="accent1">
                    <a:lumMod val="75000"/>
                  </a:schemeClr>
                </a:solidFill>
              </a:rPr>
              <a:t>Navigator </a:t>
            </a:r>
          </a:p>
          <a:p>
            <a:pPr marL="119063" indent="-119063">
              <a:buFont typeface="Arial" panose="020B0604020202020204" pitchFamily="34" charset="0"/>
              <a:buChar char="•"/>
            </a:pPr>
            <a:r>
              <a:rPr lang="en-US" sz="1600" dirty="0" smtClean="0">
                <a:solidFill>
                  <a:schemeClr val="accent1">
                    <a:lumMod val="75000"/>
                  </a:schemeClr>
                </a:solidFill>
              </a:rPr>
              <a:t>Lay individual</a:t>
            </a:r>
          </a:p>
          <a:p>
            <a:pPr marL="119063" indent="-119063">
              <a:buFont typeface="Arial" panose="020B0604020202020204" pitchFamily="34" charset="0"/>
              <a:buChar char="•"/>
            </a:pPr>
            <a:r>
              <a:rPr lang="en-US" sz="1600" dirty="0" smtClean="0">
                <a:solidFill>
                  <a:schemeClr val="accent1">
                    <a:lumMod val="75000"/>
                  </a:schemeClr>
                </a:solidFill>
              </a:rPr>
              <a:t>Applies motivational </a:t>
            </a:r>
            <a:r>
              <a:rPr lang="en-US" sz="1600" dirty="0">
                <a:solidFill>
                  <a:schemeClr val="accent1">
                    <a:lumMod val="75000"/>
                  </a:schemeClr>
                </a:solidFill>
              </a:rPr>
              <a:t>interviewing </a:t>
            </a:r>
            <a:r>
              <a:rPr lang="en-US" sz="1600" dirty="0" smtClean="0">
                <a:solidFill>
                  <a:schemeClr val="accent1">
                    <a:lumMod val="75000"/>
                  </a:schemeClr>
                </a:solidFill>
              </a:rPr>
              <a:t>+ follows up until resolution</a:t>
            </a:r>
          </a:p>
          <a:p>
            <a:pPr marL="119063" indent="-119063">
              <a:buFont typeface="Arial" panose="020B0604020202020204" pitchFamily="34" charset="0"/>
              <a:buChar char="•"/>
            </a:pPr>
            <a:r>
              <a:rPr lang="en-US" sz="1600" dirty="0" smtClean="0">
                <a:solidFill>
                  <a:schemeClr val="accent1">
                    <a:lumMod val="75000"/>
                  </a:schemeClr>
                </a:solidFill>
              </a:rPr>
              <a:t>Identifies and Addresses barriers</a:t>
            </a:r>
            <a:endParaRPr lang="fr-CA" sz="1600" dirty="0" smtClean="0">
              <a:solidFill>
                <a:schemeClr val="accent1">
                  <a:lumMod val="75000"/>
                </a:schemeClr>
              </a:solidFill>
            </a:endParaRPr>
          </a:p>
          <a:p>
            <a:pPr marL="119063" indent="-119063">
              <a:buFont typeface="Arial" panose="020B0604020202020204" pitchFamily="34" charset="0"/>
              <a:buChar char="•"/>
            </a:pPr>
            <a:endParaRPr lang="fr-CA" sz="1600" dirty="0">
              <a:solidFill>
                <a:schemeClr val="accent1">
                  <a:lumMod val="75000"/>
                </a:schemeClr>
              </a:solidFill>
            </a:endParaRPr>
          </a:p>
        </p:txBody>
      </p:sp>
      <p:grpSp>
        <p:nvGrpSpPr>
          <p:cNvPr id="19" name="Group 18"/>
          <p:cNvGrpSpPr/>
          <p:nvPr/>
        </p:nvGrpSpPr>
        <p:grpSpPr>
          <a:xfrm>
            <a:off x="6172200" y="1549400"/>
            <a:ext cx="2971800" cy="2438400"/>
            <a:chOff x="4953000" y="1676400"/>
            <a:chExt cx="2971800" cy="2438400"/>
          </a:xfrm>
        </p:grpSpPr>
        <p:sp>
          <p:nvSpPr>
            <p:cNvPr id="8" name="Line Callout 1 (Border and Accent Bar) 7"/>
            <p:cNvSpPr/>
            <p:nvPr/>
          </p:nvSpPr>
          <p:spPr>
            <a:xfrm flipH="1">
              <a:off x="5181600" y="1676400"/>
              <a:ext cx="2743200" cy="1066800"/>
            </a:xfrm>
            <a:prstGeom prst="accentBorderCallout1">
              <a:avLst>
                <a:gd name="adj1" fmla="val 55259"/>
                <a:gd name="adj2" fmla="val 108277"/>
                <a:gd name="adj3" fmla="val 229960"/>
                <a:gd name="adj4" fmla="val 23737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A" sz="1600" b="1" dirty="0" err="1" smtClean="0">
                  <a:solidFill>
                    <a:schemeClr val="accent1">
                      <a:lumMod val="75000"/>
                    </a:schemeClr>
                  </a:solidFill>
                </a:rPr>
                <a:t>Primary</a:t>
              </a:r>
              <a:r>
                <a:rPr lang="fr-CA" sz="1600" b="1" dirty="0" smtClean="0">
                  <a:solidFill>
                    <a:schemeClr val="accent1">
                      <a:lumMod val="75000"/>
                    </a:schemeClr>
                  </a:solidFill>
                </a:rPr>
                <a:t> care-</a:t>
              </a:r>
              <a:r>
                <a:rPr lang="fr-CA" sz="1600" b="1" dirty="0" err="1" smtClean="0">
                  <a:solidFill>
                    <a:schemeClr val="accent1">
                      <a:lumMod val="75000"/>
                    </a:schemeClr>
                  </a:solidFill>
                </a:rPr>
                <a:t>Community</a:t>
              </a:r>
              <a:endParaRPr lang="fr-CA" sz="1600" b="1" dirty="0" smtClean="0">
                <a:solidFill>
                  <a:schemeClr val="accent1">
                    <a:lumMod val="75000"/>
                  </a:schemeClr>
                </a:solidFill>
              </a:endParaRPr>
            </a:p>
            <a:p>
              <a:pPr marL="119063" indent="-119063">
                <a:buFont typeface="Arial" panose="020B0604020202020204" pitchFamily="34" charset="0"/>
                <a:buChar char="•"/>
              </a:pPr>
              <a:r>
                <a:rPr lang="fr-CA" sz="1600" dirty="0" err="1" smtClean="0">
                  <a:solidFill>
                    <a:schemeClr val="accent1">
                      <a:lumMod val="75000"/>
                    </a:schemeClr>
                  </a:solidFill>
                </a:rPr>
                <a:t>Promotes</a:t>
              </a:r>
              <a:r>
                <a:rPr lang="fr-CA" sz="1600" dirty="0" smtClean="0">
                  <a:solidFill>
                    <a:schemeClr val="accent1">
                      <a:lumMod val="75000"/>
                    </a:schemeClr>
                  </a:solidFill>
                </a:rPr>
                <a:t> </a:t>
              </a:r>
              <a:r>
                <a:rPr lang="fr-CA" sz="1600" dirty="0" err="1" smtClean="0">
                  <a:solidFill>
                    <a:schemeClr val="accent1">
                      <a:lumMod val="75000"/>
                    </a:schemeClr>
                  </a:solidFill>
                </a:rPr>
                <a:t>integration</a:t>
              </a:r>
              <a:r>
                <a:rPr lang="fr-CA" sz="1600" dirty="0" smtClean="0">
                  <a:solidFill>
                    <a:schemeClr val="accent1">
                      <a:lumMod val="75000"/>
                    </a:schemeClr>
                  </a:solidFill>
                </a:rPr>
                <a:t> &amp; information </a:t>
              </a:r>
              <a:r>
                <a:rPr lang="fr-CA" sz="1600" dirty="0" err="1" smtClean="0">
                  <a:solidFill>
                    <a:schemeClr val="accent1">
                      <a:lumMod val="75000"/>
                    </a:schemeClr>
                  </a:solidFill>
                </a:rPr>
                <a:t>continuity</a:t>
              </a:r>
              <a:endParaRPr lang="fr-CA" sz="1600" dirty="0">
                <a:solidFill>
                  <a:schemeClr val="accent1">
                    <a:lumMod val="75000"/>
                  </a:schemeClr>
                </a:solidFill>
              </a:endParaRPr>
            </a:p>
          </p:txBody>
        </p:sp>
        <p:cxnSp>
          <p:nvCxnSpPr>
            <p:cNvPr id="16" name="Straight Connector 15"/>
            <p:cNvCxnSpPr/>
            <p:nvPr/>
          </p:nvCxnSpPr>
          <p:spPr>
            <a:xfrm>
              <a:off x="4953000" y="2235200"/>
              <a:ext cx="228600" cy="187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741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1063-0050-400B-8E22-FA69F2E1A892}"/>
              </a:ext>
            </a:extLst>
          </p:cNvPr>
          <p:cNvSpPr>
            <a:spLocks noGrp="1"/>
          </p:cNvSpPr>
          <p:nvPr>
            <p:ph type="title"/>
          </p:nvPr>
        </p:nvSpPr>
        <p:spPr/>
        <p:txBody>
          <a:bodyPr>
            <a:normAutofit/>
          </a:bodyPr>
          <a:lstStyle/>
          <a:p>
            <a:r>
              <a:rPr lang="en-US" dirty="0"/>
              <a:t>Limitations &amp; Challenges</a:t>
            </a:r>
          </a:p>
        </p:txBody>
      </p:sp>
      <p:sp>
        <p:nvSpPr>
          <p:cNvPr id="3" name="Content Placeholder 2">
            <a:extLst>
              <a:ext uri="{FF2B5EF4-FFF2-40B4-BE49-F238E27FC236}">
                <a16:creationId xmlns:a16="http://schemas.microsoft.com/office/drawing/2014/main" xmlns="" id="{84803136-0723-44AF-98B8-2DEAF30533BA}"/>
              </a:ext>
            </a:extLst>
          </p:cNvPr>
          <p:cNvSpPr>
            <a:spLocks noGrp="1"/>
          </p:cNvSpPr>
          <p:nvPr>
            <p:ph idx="1"/>
          </p:nvPr>
        </p:nvSpPr>
        <p:spPr/>
        <p:txBody>
          <a:bodyPr/>
          <a:lstStyle/>
          <a:p>
            <a:pPr>
              <a:buFont typeface="Arial" panose="020B0604020202020204" pitchFamily="34" charset="0"/>
              <a:buChar char="•"/>
            </a:pPr>
            <a:r>
              <a:rPr lang="en-US" smtClean="0"/>
              <a:t>Insufficient </a:t>
            </a:r>
            <a:r>
              <a:rPr lang="en-US" dirty="0" smtClean="0"/>
              <a:t>for individuals with need for ongoing support</a:t>
            </a:r>
          </a:p>
          <a:p>
            <a:pPr>
              <a:buFont typeface="Arial" panose="020B0604020202020204" pitchFamily="34" charset="0"/>
              <a:buChar char="•"/>
            </a:pPr>
            <a:r>
              <a:rPr lang="en-US" dirty="0" smtClean="0"/>
              <a:t>Patient readiness </a:t>
            </a:r>
          </a:p>
          <a:p>
            <a:pPr>
              <a:buFont typeface="Arial" panose="020B0604020202020204" pitchFamily="34" charset="0"/>
              <a:buChar char="•"/>
            </a:pPr>
            <a:r>
              <a:rPr lang="en-US" dirty="0" smtClean="0"/>
              <a:t>Costs </a:t>
            </a:r>
            <a:endParaRPr lang="en-US" dirty="0"/>
          </a:p>
        </p:txBody>
      </p:sp>
    </p:spTree>
    <p:extLst>
      <p:ext uri="{BB962C8B-B14F-4D97-AF65-F5344CB8AC3E}">
        <p14:creationId xmlns:p14="http://schemas.microsoft.com/office/powerpoint/2010/main" val="1032723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A5273-3077-4C17-AC06-9F88A4FE31F3}"/>
              </a:ext>
            </a:extLst>
          </p:cNvPr>
          <p:cNvSpPr>
            <a:spLocks noGrp="1"/>
          </p:cNvSpPr>
          <p:nvPr>
            <p:ph type="title"/>
          </p:nvPr>
        </p:nvSpPr>
        <p:spPr/>
        <p:txBody>
          <a:bodyPr>
            <a:normAutofit fontScale="90000"/>
          </a:bodyPr>
          <a:lstStyle/>
          <a:p>
            <a:r>
              <a:rPr lang="en-US" dirty="0"/>
              <a:t>Valued </a:t>
            </a:r>
            <a:r>
              <a:rPr lang="en-US" dirty="0" smtClean="0"/>
              <a:t>by Participants</a:t>
            </a:r>
            <a:br>
              <a:rPr lang="en-US" dirty="0" smtClean="0"/>
            </a:br>
            <a:r>
              <a:rPr lang="en-US" dirty="0" smtClean="0"/>
              <a:t> </a:t>
            </a:r>
            <a:r>
              <a:rPr lang="en-US" sz="3600" dirty="0" smtClean="0"/>
              <a:t>Patients 			    Non IP-Providers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20196204"/>
              </p:ext>
            </p:extLst>
          </p:nvPr>
        </p:nvGraphicFramePr>
        <p:xfrm>
          <a:off x="0" y="1676400"/>
          <a:ext cx="3962400" cy="4916260"/>
        </p:xfrm>
        <a:graphic>
          <a:graphicData uri="http://schemas.openxmlformats.org/drawingml/2006/chart">
            <c:chart xmlns:c="http://schemas.openxmlformats.org/drawingml/2006/chart" xmlns:r="http://schemas.openxmlformats.org/officeDocument/2006/relationships" r:id="rId2"/>
          </a:graphicData>
        </a:graphic>
      </p:graphicFrame>
      <p:grpSp>
        <p:nvGrpSpPr>
          <p:cNvPr id="37" name="Group 36"/>
          <p:cNvGrpSpPr/>
          <p:nvPr/>
        </p:nvGrpSpPr>
        <p:grpSpPr>
          <a:xfrm>
            <a:off x="4267200" y="2156373"/>
            <a:ext cx="4648200" cy="3863427"/>
            <a:chOff x="4038070" y="2156373"/>
            <a:chExt cx="4877330" cy="3863427"/>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462" y="3581400"/>
              <a:ext cx="4794491" cy="113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070" y="4835502"/>
              <a:ext cx="4866514" cy="118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156373"/>
              <a:ext cx="4876800" cy="129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562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6433744"/>
              </p:ext>
            </p:extLst>
          </p:nvPr>
        </p:nvGraphicFramePr>
        <p:xfrm>
          <a:off x="153219" y="1066800"/>
          <a:ext cx="8776469"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xmlns="" id="{470A5273-3077-4C17-AC06-9F88A4FE31F3}"/>
              </a:ext>
            </a:extLst>
          </p:cNvPr>
          <p:cNvSpPr>
            <a:spLocks noGrp="1"/>
          </p:cNvSpPr>
          <p:nvPr>
            <p:ph type="title"/>
          </p:nvPr>
        </p:nvSpPr>
        <p:spPr>
          <a:xfrm>
            <a:off x="533400" y="177800"/>
            <a:ext cx="8153400" cy="1143000"/>
          </a:xfrm>
        </p:spPr>
        <p:txBody>
          <a:bodyPr>
            <a:normAutofit fontScale="90000"/>
          </a:bodyPr>
          <a:lstStyle/>
          <a:p>
            <a:r>
              <a:rPr lang="en-US" dirty="0" smtClean="0"/>
              <a:t>Potential Impact for Mitigating Inequities</a:t>
            </a:r>
            <a:endParaRPr lang="en-US" dirty="0"/>
          </a:p>
        </p:txBody>
      </p:sp>
    </p:spTree>
    <p:extLst>
      <p:ext uri="{BB962C8B-B14F-4D97-AF65-F5344CB8AC3E}">
        <p14:creationId xmlns:p14="http://schemas.microsoft.com/office/powerpoint/2010/main" val="690388522"/>
      </p:ext>
    </p:extLst>
  </p:cSld>
  <p:clrMapOvr>
    <a:masterClrMapping/>
  </p:clrMapOvr>
  <mc:AlternateContent xmlns:mc="http://schemas.openxmlformats.org/markup-compatibility/2006" xmlns:p14="http://schemas.microsoft.com/office/powerpoint/2010/main">
    <mc:Choice Requires="p14">
      <p:transition spd="slow" p14:dur="2000" advTm="40407"/>
    </mc:Choice>
    <mc:Fallback xmlns="">
      <p:transition spd="slow" advTm="4040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0"/>
            <a:ext cx="9144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fr-CA" dirty="0" smtClean="0"/>
              <a:t>Our Vision</a:t>
            </a:r>
            <a:endParaRPr lang="fr-CA"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7010400" cy="5334000"/>
          </a:xfrm>
          <a:prstGeom prst="rect">
            <a:avLst/>
          </a:prstGeom>
          <a:noFill/>
          <a:ln>
            <a:noFill/>
          </a:ln>
        </p:spPr>
      </p:pic>
    </p:spTree>
    <p:extLst>
      <p:ext uri="{BB962C8B-B14F-4D97-AF65-F5344CB8AC3E}">
        <p14:creationId xmlns:p14="http://schemas.microsoft.com/office/powerpoint/2010/main" val="3877823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ADE48-013C-47DE-9FF1-A7CDFBCF40F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xmlns="" id="{1E0144CD-1BCB-4853-9657-3418E6104C65}"/>
              </a:ext>
            </a:extLst>
          </p:cNvPr>
          <p:cNvSpPr>
            <a:spLocks noGrp="1"/>
          </p:cNvSpPr>
          <p:nvPr>
            <p:ph idx="1"/>
          </p:nvPr>
        </p:nvSpPr>
        <p:spPr/>
        <p:txBody>
          <a:bodyPr/>
          <a:lstStyle/>
          <a:p>
            <a:pPr marL="0" indent="0">
              <a:buNone/>
            </a:pPr>
            <a:endParaRPr lang="en-US" dirty="0"/>
          </a:p>
        </p:txBody>
      </p:sp>
      <p:graphicFrame>
        <p:nvGraphicFramePr>
          <p:cNvPr id="4" name="Table 4">
            <a:extLst>
              <a:ext uri="{FF2B5EF4-FFF2-40B4-BE49-F238E27FC236}">
                <a16:creationId xmlns:a16="http://schemas.microsoft.com/office/drawing/2014/main" xmlns="" id="{743A1E10-E9D1-4992-A794-795D56265E00}"/>
              </a:ext>
            </a:extLst>
          </p:cNvPr>
          <p:cNvGraphicFramePr>
            <a:graphicFrameLocks noGrp="1"/>
          </p:cNvGraphicFramePr>
          <p:nvPr>
            <p:extLst>
              <p:ext uri="{D42A27DB-BD31-4B8C-83A1-F6EECF244321}">
                <p14:modId xmlns:p14="http://schemas.microsoft.com/office/powerpoint/2010/main" val="2705610852"/>
              </p:ext>
            </p:extLst>
          </p:nvPr>
        </p:nvGraphicFramePr>
        <p:xfrm>
          <a:off x="362175" y="1600199"/>
          <a:ext cx="8324625" cy="4780251"/>
        </p:xfrm>
        <a:graphic>
          <a:graphicData uri="http://schemas.openxmlformats.org/drawingml/2006/table">
            <a:tbl>
              <a:tblPr firstRow="1" bandRow="1">
                <a:tableStyleId>{5C22544A-7EE6-4342-B048-85BDC9FD1C3A}</a:tableStyleId>
              </a:tblPr>
              <a:tblGrid>
                <a:gridCol w="2774875">
                  <a:extLst>
                    <a:ext uri="{9D8B030D-6E8A-4147-A177-3AD203B41FA5}">
                      <a16:colId xmlns:a16="http://schemas.microsoft.com/office/drawing/2014/main" xmlns="" val="1643581432"/>
                    </a:ext>
                  </a:extLst>
                </a:gridCol>
                <a:gridCol w="2774875">
                  <a:extLst>
                    <a:ext uri="{9D8B030D-6E8A-4147-A177-3AD203B41FA5}">
                      <a16:colId xmlns:a16="http://schemas.microsoft.com/office/drawing/2014/main" xmlns="" val="704567253"/>
                    </a:ext>
                  </a:extLst>
                </a:gridCol>
                <a:gridCol w="2774875">
                  <a:extLst>
                    <a:ext uri="{9D8B030D-6E8A-4147-A177-3AD203B41FA5}">
                      <a16:colId xmlns:a16="http://schemas.microsoft.com/office/drawing/2014/main" xmlns="" val="1386015473"/>
                    </a:ext>
                  </a:extLst>
                </a:gridCol>
              </a:tblGrid>
              <a:tr h="907886">
                <a:tc>
                  <a:txBody>
                    <a:bodyPr/>
                    <a:lstStyle/>
                    <a:p>
                      <a:r>
                        <a:rPr lang="en-US" dirty="0"/>
                        <a:t>WHO is the target population and how are they reached?</a:t>
                      </a:r>
                    </a:p>
                  </a:txBody>
                  <a:tcPr/>
                </a:tc>
                <a:tc>
                  <a:txBody>
                    <a:bodyPr/>
                    <a:lstStyle/>
                    <a:p>
                      <a:r>
                        <a:rPr lang="en-US" dirty="0"/>
                        <a:t>WHAT is the key aspect of the intervention?</a:t>
                      </a:r>
                    </a:p>
                  </a:txBody>
                  <a:tcPr/>
                </a:tc>
                <a:tc>
                  <a:txBody>
                    <a:bodyPr/>
                    <a:lstStyle/>
                    <a:p>
                      <a:r>
                        <a:rPr lang="en-US" dirty="0"/>
                        <a:t>HOW does this intervention help?</a:t>
                      </a:r>
                    </a:p>
                  </a:txBody>
                  <a:tcPr/>
                </a:tc>
                <a:extLst>
                  <a:ext uri="{0D108BD9-81ED-4DB2-BD59-A6C34878D82A}">
                    <a16:rowId xmlns:a16="http://schemas.microsoft.com/office/drawing/2014/main" xmlns="" val="1748654667"/>
                  </a:ext>
                </a:extLst>
              </a:tr>
              <a:tr h="3865851">
                <a:tc>
                  <a:txBody>
                    <a:bodyPr/>
                    <a:lstStyle/>
                    <a:p>
                      <a:pPr marL="0" indent="0">
                        <a:buFont typeface="Arial" panose="020B0604020202020204" pitchFamily="34" charset="0"/>
                        <a:buNone/>
                      </a:pPr>
                      <a:r>
                        <a:rPr lang="en-US" b="1" dirty="0" smtClean="0"/>
                        <a:t>Any individual </a:t>
                      </a:r>
                      <a:r>
                        <a:rPr lang="en-US" dirty="0" smtClean="0"/>
                        <a:t>requiring navigation</a:t>
                      </a:r>
                      <a:r>
                        <a:rPr lang="en-US" baseline="0" dirty="0" smtClean="0"/>
                        <a:t> support for </a:t>
                      </a:r>
                      <a:r>
                        <a:rPr lang="en-US" b="1" baseline="0" dirty="0" smtClean="0"/>
                        <a:t>health or social need</a:t>
                      </a:r>
                    </a:p>
                  </a:txBody>
                  <a:tcPr/>
                </a:tc>
                <a:tc>
                  <a:txBody>
                    <a:bodyPr/>
                    <a:lstStyle/>
                    <a:p>
                      <a:r>
                        <a:rPr lang="en-US" b="1" baseline="0" dirty="0" smtClean="0"/>
                        <a:t>Lay Navigator </a:t>
                      </a:r>
                      <a:r>
                        <a:rPr lang="en-US" baseline="0" dirty="0" smtClean="0"/>
                        <a:t>embedded in </a:t>
                      </a:r>
                      <a:r>
                        <a:rPr lang="en-US" b="1" baseline="0" dirty="0" smtClean="0"/>
                        <a:t>primary care</a:t>
                      </a:r>
                      <a:r>
                        <a:rPr lang="en-US" baseline="0" dirty="0" smtClean="0"/>
                        <a:t>, applying patient centered </a:t>
                      </a:r>
                      <a:r>
                        <a:rPr lang="en-US" b="1" baseline="0" dirty="0" smtClean="0"/>
                        <a:t>communication</a:t>
                      </a:r>
                    </a:p>
                    <a:p>
                      <a:endParaRPr lang="en-US" dirty="0"/>
                    </a:p>
                  </a:txBody>
                  <a:tcPr/>
                </a:tc>
                <a:tc>
                  <a:txBody>
                    <a:bodyPr/>
                    <a:lstStyle/>
                    <a:p>
                      <a:pPr marL="0" indent="0">
                        <a:buFont typeface="Arial" panose="020B0604020202020204" pitchFamily="34" charset="0"/>
                        <a:buNone/>
                      </a:pPr>
                      <a:r>
                        <a:rPr lang="en-US" dirty="0" smtClean="0"/>
                        <a:t>Helps</a:t>
                      </a:r>
                      <a:r>
                        <a:rPr lang="en-US" baseline="0" dirty="0" smtClean="0"/>
                        <a:t> </a:t>
                      </a:r>
                      <a:r>
                        <a:rPr lang="en-US" b="1" baseline="0" dirty="0" smtClean="0"/>
                        <a:t>reduce unmet needs</a:t>
                      </a:r>
                      <a:endParaRPr lang="en-US" b="1" dirty="0"/>
                    </a:p>
                  </a:txBody>
                  <a:tcPr/>
                </a:tc>
                <a:extLst>
                  <a:ext uri="{0D108BD9-81ED-4DB2-BD59-A6C34878D82A}">
                    <a16:rowId xmlns:a16="http://schemas.microsoft.com/office/drawing/2014/main" xmlns="" val="3243773798"/>
                  </a:ext>
                </a:extLst>
              </a:tr>
            </a:tbl>
          </a:graphicData>
        </a:graphic>
      </p:graphicFrame>
    </p:spTree>
    <p:extLst>
      <p:ext uri="{BB962C8B-B14F-4D97-AF65-F5344CB8AC3E}">
        <p14:creationId xmlns:p14="http://schemas.microsoft.com/office/powerpoint/2010/main" val="3109748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TotalTime>
  <Words>697</Words>
  <Application>Microsoft Office PowerPoint</Application>
  <PresentationFormat>On-screen Show (4:3)</PresentationFormat>
  <Paragraphs>116</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ARC Template</vt:lpstr>
      <vt:lpstr>Access to Resources in the Community (ARC)</vt:lpstr>
      <vt:lpstr>Access to Health Enabling Resources is low and inequitable</vt:lpstr>
      <vt:lpstr>Description of model</vt:lpstr>
      <vt:lpstr>Benefits and Key to Success</vt:lpstr>
      <vt:lpstr>Limitations &amp; Challenges</vt:lpstr>
      <vt:lpstr>Valued by Participants  Patients        Non IP-Providers</vt:lpstr>
      <vt:lpstr>Potential Impact for Mitigating Inequities</vt:lpstr>
      <vt:lpstr>Our Vision</vt:lpstr>
      <vt:lpstr>Summary</vt:lpstr>
      <vt:lpstr>Additional Resources</vt:lpstr>
      <vt:lpstr>PowerPoint Presentation</vt:lpstr>
      <vt:lpstr>PowerPoint Presentation</vt:lpstr>
    </vt:vector>
  </TitlesOfParts>
  <Company>Bruyere Continuing 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Perna</dc:creator>
  <cp:lastModifiedBy>Simone Dahrouge</cp:lastModifiedBy>
  <cp:revision>20</cp:revision>
  <dcterms:created xsi:type="dcterms:W3CDTF">2019-02-05T17:41:55Z</dcterms:created>
  <dcterms:modified xsi:type="dcterms:W3CDTF">2021-04-20T14:53:08Z</dcterms:modified>
</cp:coreProperties>
</file>