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67" r:id="rId2"/>
  </p:sldMasterIdLst>
  <p:notesMasterIdLst>
    <p:notesMasterId r:id="rId10"/>
  </p:notesMasterIdLst>
  <p:handoutMasterIdLst>
    <p:handoutMasterId r:id="rId11"/>
  </p:handoutMasterIdLst>
  <p:sldIdLst>
    <p:sldId id="272" r:id="rId3"/>
    <p:sldId id="273" r:id="rId4"/>
    <p:sldId id="276" r:id="rId5"/>
    <p:sldId id="277" r:id="rId6"/>
    <p:sldId id="278" r:id="rId7"/>
    <p:sldId id="274" r:id="rId8"/>
    <p:sldId id="275" r:id="rId9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e M. Bjerr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2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31E35-8391-47FC-9164-CD2C16876E33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22312E3-7431-44C9-B123-78C666DC0025}">
      <dgm:prSet phldrT="[Text]"/>
      <dgm:spPr/>
      <dgm:t>
        <a:bodyPr/>
        <a:lstStyle/>
        <a:p>
          <a:r>
            <a:rPr lang="en-US" b="1" smtClean="0">
              <a:cs typeface="Arial" panose="020B0604020202020204" pitchFamily="34" charset="0"/>
            </a:rPr>
            <a:t>Underutilized health and social resources</a:t>
          </a:r>
          <a:endParaRPr lang="en-US" dirty="0"/>
        </a:p>
      </dgm:t>
    </dgm:pt>
    <dgm:pt modelId="{FB569E5A-D707-4BD7-9603-4B06898E83AC}" type="parTrans" cxnId="{1A6DE985-3B37-443D-941C-4F1C755937B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260AB43-4F56-4504-83F2-650C3AAAF1C3}" type="sibTrans" cxnId="{1A6DE985-3B37-443D-941C-4F1C755937B3}">
      <dgm:prSet/>
      <dgm:spPr>
        <a:solidFill>
          <a:srgbClr val="990000">
            <a:alpha val="90000"/>
          </a:srgb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601C228-7348-4D35-8303-C1EE06253289}">
      <dgm:prSet phldrT="[Text]"/>
      <dgm:spPr/>
      <dgm:t>
        <a:bodyPr/>
        <a:lstStyle/>
        <a:p>
          <a:r>
            <a:rPr lang="en-US" b="1" smtClean="0">
              <a:cs typeface="Arial" panose="020B0604020202020204" pitchFamily="34" charset="0"/>
            </a:rPr>
            <a:t>Low referrals rates to health promoting community services</a:t>
          </a:r>
          <a:endParaRPr lang="en-US" dirty="0"/>
        </a:p>
      </dgm:t>
    </dgm:pt>
    <dgm:pt modelId="{20932D40-701B-410C-92AB-2FD44711AE34}" type="parTrans" cxnId="{F2185807-5327-4F7E-8A80-59630FEE0D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B35005F-96E9-4AA0-A975-373CAA2B4D33}" type="sibTrans" cxnId="{F2185807-5327-4F7E-8A80-59630FEE0DDC}">
      <dgm:prSet/>
      <dgm:spPr>
        <a:solidFill>
          <a:srgbClr val="960000">
            <a:alpha val="90000"/>
          </a:srgbClr>
        </a:solidFill>
      </dgm:spPr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6C0D78F-3784-45AC-A4CE-83E06E9D2D04}">
      <dgm:prSet phldrT="[Text]"/>
      <dgm:spPr/>
      <dgm:t>
        <a:bodyPr/>
        <a:lstStyle/>
        <a:p>
          <a:r>
            <a:rPr lang="en-US" b="1" smtClean="0">
              <a:cs typeface="Arial" panose="020B0604020202020204" pitchFamily="34" charset="0"/>
            </a:rPr>
            <a:t>Unmet needs and increased inequities</a:t>
          </a:r>
          <a:endParaRPr lang="en-US" dirty="0"/>
        </a:p>
      </dgm:t>
    </dgm:pt>
    <dgm:pt modelId="{0B8B5A58-3574-4B97-BC04-52876110F60D}" type="parTrans" cxnId="{8A9C8273-6F30-43C1-A413-B72695F59E7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595EA3C-0EA0-458D-887B-A95ABF5C6D94}" type="sibTrans" cxnId="{8A9C8273-6F30-43C1-A413-B72695F59E7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FB6BFA0-2B5E-4E78-8A39-77421CD7EA59}" type="pres">
      <dgm:prSet presAssocID="{9D531E35-8391-47FC-9164-CD2C16876E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CC2CD-9939-423A-B2B3-9EB8CE3D1AF4}" type="pres">
      <dgm:prSet presAssocID="{9D531E35-8391-47FC-9164-CD2C16876E33}" presName="dummyMaxCanvas" presStyleCnt="0">
        <dgm:presLayoutVars/>
      </dgm:prSet>
      <dgm:spPr/>
    </dgm:pt>
    <dgm:pt modelId="{9BE62142-29B2-49C8-A203-88D4B2FBBEEB}" type="pres">
      <dgm:prSet presAssocID="{9D531E35-8391-47FC-9164-CD2C16876E3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D6180-FA95-41E8-AEB1-81627B99C4DF}" type="pres">
      <dgm:prSet presAssocID="{9D531E35-8391-47FC-9164-CD2C16876E3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509BF-62F7-44D2-AB7B-7CD040C9E7F5}" type="pres">
      <dgm:prSet presAssocID="{9D531E35-8391-47FC-9164-CD2C16876E3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BB440-100E-42B0-8894-4CC1E3C12CF0}" type="pres">
      <dgm:prSet presAssocID="{9D531E35-8391-47FC-9164-CD2C16876E3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5714B-4E7F-4F5D-8F93-262DDED8DE6D}" type="pres">
      <dgm:prSet presAssocID="{9D531E35-8391-47FC-9164-CD2C16876E3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CC2FD-25DF-4E5E-8D10-96C78D0433C4}" type="pres">
      <dgm:prSet presAssocID="{9D531E35-8391-47FC-9164-CD2C16876E3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0F3C0-B995-464E-8306-E5237961D3A1}" type="pres">
      <dgm:prSet presAssocID="{9D531E35-8391-47FC-9164-CD2C16876E3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12BB0-FCA4-4C5E-ABE0-BC7E340E8A70}" type="pres">
      <dgm:prSet presAssocID="{9D531E35-8391-47FC-9164-CD2C16876E3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CB4A7-0DC8-43FE-A80E-729C5ADD0413}" type="presOf" srcId="{B601C228-7348-4D35-8303-C1EE06253289}" destId="{9B0D6180-FA95-41E8-AEB1-81627B99C4DF}" srcOrd="0" destOrd="0" presId="urn:microsoft.com/office/officeart/2005/8/layout/vProcess5"/>
    <dgm:cxn modelId="{11D597C8-6DCC-405A-809A-413F7F82EC12}" type="presOf" srcId="{5B35005F-96E9-4AA0-A975-373CAA2B4D33}" destId="{EC35714B-4E7F-4F5D-8F93-262DDED8DE6D}" srcOrd="0" destOrd="0" presId="urn:microsoft.com/office/officeart/2005/8/layout/vProcess5"/>
    <dgm:cxn modelId="{F2185807-5327-4F7E-8A80-59630FEE0DDC}" srcId="{9D531E35-8391-47FC-9164-CD2C16876E33}" destId="{B601C228-7348-4D35-8303-C1EE06253289}" srcOrd="1" destOrd="0" parTransId="{20932D40-701B-410C-92AB-2FD44711AE34}" sibTransId="{5B35005F-96E9-4AA0-A975-373CAA2B4D33}"/>
    <dgm:cxn modelId="{2F1CD4BC-B1FB-49A7-9E3F-AD2341D108AB}" type="presOf" srcId="{36C0D78F-3784-45AC-A4CE-83E06E9D2D04}" destId="{DAC509BF-62F7-44D2-AB7B-7CD040C9E7F5}" srcOrd="0" destOrd="0" presId="urn:microsoft.com/office/officeart/2005/8/layout/vProcess5"/>
    <dgm:cxn modelId="{F4E85DC2-BCCC-4666-8227-1702B26D14BF}" type="presOf" srcId="{5260AB43-4F56-4504-83F2-650C3AAAF1C3}" destId="{394BB440-100E-42B0-8894-4CC1E3C12CF0}" srcOrd="0" destOrd="0" presId="urn:microsoft.com/office/officeart/2005/8/layout/vProcess5"/>
    <dgm:cxn modelId="{AF8A8B9A-CFB7-4B80-9935-2686D8D9BAD7}" type="presOf" srcId="{36C0D78F-3784-45AC-A4CE-83E06E9D2D04}" destId="{A3712BB0-FCA4-4C5E-ABE0-BC7E340E8A70}" srcOrd="1" destOrd="0" presId="urn:microsoft.com/office/officeart/2005/8/layout/vProcess5"/>
    <dgm:cxn modelId="{73B03E8E-9644-45B2-9794-D079E9CCB527}" type="presOf" srcId="{9D531E35-8391-47FC-9164-CD2C16876E33}" destId="{6FB6BFA0-2B5E-4E78-8A39-77421CD7EA59}" srcOrd="0" destOrd="0" presId="urn:microsoft.com/office/officeart/2005/8/layout/vProcess5"/>
    <dgm:cxn modelId="{8A9C8273-6F30-43C1-A413-B72695F59E70}" srcId="{9D531E35-8391-47FC-9164-CD2C16876E33}" destId="{36C0D78F-3784-45AC-A4CE-83E06E9D2D04}" srcOrd="2" destOrd="0" parTransId="{0B8B5A58-3574-4B97-BC04-52876110F60D}" sibTransId="{F595EA3C-0EA0-458D-887B-A95ABF5C6D94}"/>
    <dgm:cxn modelId="{643EAC66-562D-4616-92AD-9B251321A361}" type="presOf" srcId="{122312E3-7431-44C9-B123-78C666DC0025}" destId="{A7ECC2FD-25DF-4E5E-8D10-96C78D0433C4}" srcOrd="1" destOrd="0" presId="urn:microsoft.com/office/officeart/2005/8/layout/vProcess5"/>
    <dgm:cxn modelId="{1A6DE985-3B37-443D-941C-4F1C755937B3}" srcId="{9D531E35-8391-47FC-9164-CD2C16876E33}" destId="{122312E3-7431-44C9-B123-78C666DC0025}" srcOrd="0" destOrd="0" parTransId="{FB569E5A-D707-4BD7-9603-4B06898E83AC}" sibTransId="{5260AB43-4F56-4504-83F2-650C3AAAF1C3}"/>
    <dgm:cxn modelId="{886C610F-39B7-46CE-A84A-87F1D6A51BDC}" type="presOf" srcId="{B601C228-7348-4D35-8303-C1EE06253289}" destId="{47D0F3C0-B995-464E-8306-E5237961D3A1}" srcOrd="1" destOrd="0" presId="urn:microsoft.com/office/officeart/2005/8/layout/vProcess5"/>
    <dgm:cxn modelId="{BC3CC311-36B7-4E55-98F1-485497EF21FB}" type="presOf" srcId="{122312E3-7431-44C9-B123-78C666DC0025}" destId="{9BE62142-29B2-49C8-A203-88D4B2FBBEEB}" srcOrd="0" destOrd="0" presId="urn:microsoft.com/office/officeart/2005/8/layout/vProcess5"/>
    <dgm:cxn modelId="{2F9BCFFB-2267-4B20-A3CB-48D8CA0CAA1C}" type="presParOf" srcId="{6FB6BFA0-2B5E-4E78-8A39-77421CD7EA59}" destId="{CD2CC2CD-9939-423A-B2B3-9EB8CE3D1AF4}" srcOrd="0" destOrd="0" presId="urn:microsoft.com/office/officeart/2005/8/layout/vProcess5"/>
    <dgm:cxn modelId="{1F3B7F07-D163-4B44-9875-94539C87BC31}" type="presParOf" srcId="{6FB6BFA0-2B5E-4E78-8A39-77421CD7EA59}" destId="{9BE62142-29B2-49C8-A203-88D4B2FBBEEB}" srcOrd="1" destOrd="0" presId="urn:microsoft.com/office/officeart/2005/8/layout/vProcess5"/>
    <dgm:cxn modelId="{807F9FEA-27B2-464A-A818-F848835B5CB5}" type="presParOf" srcId="{6FB6BFA0-2B5E-4E78-8A39-77421CD7EA59}" destId="{9B0D6180-FA95-41E8-AEB1-81627B99C4DF}" srcOrd="2" destOrd="0" presId="urn:microsoft.com/office/officeart/2005/8/layout/vProcess5"/>
    <dgm:cxn modelId="{54485F87-A719-49BC-B149-EE806FC126EE}" type="presParOf" srcId="{6FB6BFA0-2B5E-4E78-8A39-77421CD7EA59}" destId="{DAC509BF-62F7-44D2-AB7B-7CD040C9E7F5}" srcOrd="3" destOrd="0" presId="urn:microsoft.com/office/officeart/2005/8/layout/vProcess5"/>
    <dgm:cxn modelId="{365B378B-1A4A-4198-9334-460C608015D0}" type="presParOf" srcId="{6FB6BFA0-2B5E-4E78-8A39-77421CD7EA59}" destId="{394BB440-100E-42B0-8894-4CC1E3C12CF0}" srcOrd="4" destOrd="0" presId="urn:microsoft.com/office/officeart/2005/8/layout/vProcess5"/>
    <dgm:cxn modelId="{995196E6-45FA-4503-99B7-045988A45B66}" type="presParOf" srcId="{6FB6BFA0-2B5E-4E78-8A39-77421CD7EA59}" destId="{EC35714B-4E7F-4F5D-8F93-262DDED8DE6D}" srcOrd="5" destOrd="0" presId="urn:microsoft.com/office/officeart/2005/8/layout/vProcess5"/>
    <dgm:cxn modelId="{BC78B10A-E4ED-455C-9103-A75968D3AE76}" type="presParOf" srcId="{6FB6BFA0-2B5E-4E78-8A39-77421CD7EA59}" destId="{A7ECC2FD-25DF-4E5E-8D10-96C78D0433C4}" srcOrd="6" destOrd="0" presId="urn:microsoft.com/office/officeart/2005/8/layout/vProcess5"/>
    <dgm:cxn modelId="{140D07F5-0509-4247-A94B-317093EAB8E8}" type="presParOf" srcId="{6FB6BFA0-2B5E-4E78-8A39-77421CD7EA59}" destId="{47D0F3C0-B995-464E-8306-E5237961D3A1}" srcOrd="7" destOrd="0" presId="urn:microsoft.com/office/officeart/2005/8/layout/vProcess5"/>
    <dgm:cxn modelId="{CF13B011-2465-4D46-9D0E-816E50564A80}" type="presParOf" srcId="{6FB6BFA0-2B5E-4E78-8A39-77421CD7EA59}" destId="{A3712BB0-FCA4-4C5E-ABE0-BC7E340E8A70}" srcOrd="8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62142-29B2-49C8-A203-88D4B2FBBEEB}">
      <dsp:nvSpPr>
        <dsp:cNvPr id="0" name=""/>
        <dsp:cNvSpPr/>
      </dsp:nvSpPr>
      <dsp:spPr>
        <a:xfrm>
          <a:off x="0" y="0"/>
          <a:ext cx="6100773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cs typeface="Arial" panose="020B0604020202020204" pitchFamily="34" charset="0"/>
            </a:rPr>
            <a:t>Underutilized health and social resources</a:t>
          </a:r>
          <a:endParaRPr lang="en-US" sz="2400" kern="1200" dirty="0"/>
        </a:p>
      </dsp:txBody>
      <dsp:txXfrm>
        <a:off x="35709" y="35709"/>
        <a:ext cx="4785162" cy="1147782"/>
      </dsp:txXfrm>
    </dsp:sp>
    <dsp:sp modelId="{9B0D6180-FA95-41E8-AEB1-81627B99C4DF}">
      <dsp:nvSpPr>
        <dsp:cNvPr id="0" name=""/>
        <dsp:cNvSpPr/>
      </dsp:nvSpPr>
      <dsp:spPr>
        <a:xfrm>
          <a:off x="538303" y="1422399"/>
          <a:ext cx="6100773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cs typeface="Arial" panose="020B0604020202020204" pitchFamily="34" charset="0"/>
            </a:rPr>
            <a:t>Low referrals rates to health promoting community services</a:t>
          </a:r>
          <a:endParaRPr lang="en-US" sz="2400" kern="1200" dirty="0"/>
        </a:p>
      </dsp:txBody>
      <dsp:txXfrm>
        <a:off x="574012" y="1458108"/>
        <a:ext cx="4698572" cy="1147782"/>
      </dsp:txXfrm>
    </dsp:sp>
    <dsp:sp modelId="{DAC509BF-62F7-44D2-AB7B-7CD040C9E7F5}">
      <dsp:nvSpPr>
        <dsp:cNvPr id="0" name=""/>
        <dsp:cNvSpPr/>
      </dsp:nvSpPr>
      <dsp:spPr>
        <a:xfrm>
          <a:off x="1076607" y="2844799"/>
          <a:ext cx="6100773" cy="1219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cs typeface="Arial" panose="020B0604020202020204" pitchFamily="34" charset="0"/>
            </a:rPr>
            <a:t>Unmet needs and increased inequities</a:t>
          </a:r>
          <a:endParaRPr lang="en-US" sz="2400" kern="1200" dirty="0"/>
        </a:p>
      </dsp:txBody>
      <dsp:txXfrm>
        <a:off x="1112316" y="2880508"/>
        <a:ext cx="4698572" cy="1147782"/>
      </dsp:txXfrm>
    </dsp:sp>
    <dsp:sp modelId="{394BB440-100E-42B0-8894-4CC1E3C12CF0}">
      <dsp:nvSpPr>
        <dsp:cNvPr id="0" name=""/>
        <dsp:cNvSpPr/>
      </dsp:nvSpPr>
      <dsp:spPr>
        <a:xfrm>
          <a:off x="5308293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990000">
            <a:alpha val="90000"/>
          </a:srgb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2"/>
            </a:solidFill>
          </a:endParaRPr>
        </a:p>
      </dsp:txBody>
      <dsp:txXfrm>
        <a:off x="5486601" y="924560"/>
        <a:ext cx="435864" cy="596341"/>
      </dsp:txXfrm>
    </dsp:sp>
    <dsp:sp modelId="{EC35714B-4E7F-4F5D-8F93-262DDED8DE6D}">
      <dsp:nvSpPr>
        <dsp:cNvPr id="0" name=""/>
        <dsp:cNvSpPr/>
      </dsp:nvSpPr>
      <dsp:spPr>
        <a:xfrm>
          <a:off x="5846597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rgbClr val="960000">
            <a:alpha val="90000"/>
          </a:srgb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2"/>
            </a:solidFill>
          </a:endParaRPr>
        </a:p>
      </dsp:txBody>
      <dsp:txXfrm>
        <a:off x="6024905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F1DA7595-729C-A441-8BF9-648EFE02707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2E1E7050-EE14-9644-8693-BFEF4097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8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01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0256" y="0"/>
            <a:ext cx="302201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389" y="4387136"/>
            <a:ext cx="557911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2201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0256" y="8772668"/>
            <a:ext cx="302201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ED35100-CBCA-4D4A-8FA8-73BB281E2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5100-CBCA-4D4A-8FA8-73BB281E2C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What do we know?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breadth of health and social resources that address primary health care needs and promote healthy living in their community.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Underutilized health and social resources. </a:t>
            </a:r>
          </a:p>
          <a:p>
            <a:pPr marL="10858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Because</a:t>
            </a:r>
            <a:r>
              <a:rPr lang="en-US" sz="1200" baseline="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Providers and patients are largely unaware</a:t>
            </a:r>
            <a:r>
              <a:rPr lang="en-US" sz="1200" baseline="0" dirty="0" smtClean="0">
                <a:solidFill>
                  <a:prstClr val="black"/>
                </a:solidFill>
                <a:cs typeface="Arial" panose="020B0604020202020204" pitchFamily="34" charset="0"/>
              </a:rPr>
              <a:t> of their existence.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Referrals to health promoting community services are low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Unmet needs and increased inequities.</a:t>
            </a:r>
          </a:p>
          <a:p>
            <a:pPr lvl="2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Individuals with social barriers are especially vulnerable to poor access.</a:t>
            </a:r>
          </a:p>
          <a:p>
            <a:pPr lvl="2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Francophones living in minority situations face additional language barriers</a:t>
            </a:r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5100-CBCA-4D4A-8FA8-73BB281E2C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What could we  do to solve</a:t>
            </a:r>
            <a:r>
              <a:rPr lang="en-US" sz="1200" b="1" baseline="0" dirty="0" smtClean="0"/>
              <a:t> these issues?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We plan on developing a system that will support and optimize  </a:t>
            </a:r>
            <a:r>
              <a:rPr lang="en-US" sz="1200" b="1" dirty="0" smtClean="0"/>
              <a:t>equitable utilization and access to primary</a:t>
            </a:r>
            <a:r>
              <a:rPr lang="en-US" sz="1200" b="1" baseline="0" dirty="0" smtClean="0"/>
              <a:t> health  care r</a:t>
            </a:r>
            <a:r>
              <a:rPr lang="en-US" sz="1200" b="1" dirty="0" smtClean="0"/>
              <a:t>esources in the community.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Objective </a:t>
            </a:r>
            <a:r>
              <a:rPr lang="en-US" sz="1200" b="1" dirty="0"/>
              <a:t>#1: To optimize equitable utilization of community based resources </a:t>
            </a:r>
          </a:p>
          <a:p>
            <a:r>
              <a:rPr lang="en-CA" sz="1200" dirty="0"/>
              <a:t>Enhance Referrals to Community Resources</a:t>
            </a:r>
          </a:p>
          <a:p>
            <a:r>
              <a:rPr lang="en-CA" sz="1200" dirty="0"/>
              <a:t>Support System Level Integration</a:t>
            </a:r>
          </a:p>
          <a:p>
            <a:r>
              <a:rPr lang="en-CA" sz="1200" dirty="0"/>
              <a:t>Enhance Equitable Utilization through a Navigator </a:t>
            </a:r>
          </a:p>
          <a:p>
            <a:endParaRPr lang="en-US" sz="1200" b="1" dirty="0"/>
          </a:p>
          <a:p>
            <a:r>
              <a:rPr lang="en-US" sz="1200" b="1" dirty="0"/>
              <a:t>Objective #2: To inform next steps </a:t>
            </a:r>
          </a:p>
          <a:p>
            <a:r>
              <a:rPr lang="en-CA" sz="1200" dirty="0"/>
              <a:t>Understand Access Experience</a:t>
            </a:r>
          </a:p>
          <a:p>
            <a:r>
              <a:rPr lang="en-CA" sz="1200" dirty="0"/>
              <a:t>Understand the Elements of the </a:t>
            </a:r>
            <a:r>
              <a:rPr lang="en-CA" sz="1200" dirty="0" smtClean="0"/>
              <a:t>Interventions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6689-77E7-4C6E-AFC4-E81F173F33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3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</a:t>
            </a:r>
            <a:r>
              <a:rPr lang="en-US" sz="1200" b="1" baseline="0" dirty="0" smtClean="0"/>
              <a:t> patient navigator will be integrated in primary care practices working collaboratively with the physicians, patients and community services.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6689-77E7-4C6E-AFC4-E81F173F33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3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The navigator</a:t>
            </a:r>
            <a:r>
              <a:rPr lang="en-US" sz="1200" b="1" baseline="0" dirty="0" smtClean="0"/>
              <a:t> will:</a:t>
            </a:r>
          </a:p>
          <a:p>
            <a:pPr marL="228600" indent="-228600">
              <a:buAutoNum type="arabicParenR"/>
            </a:pPr>
            <a:r>
              <a:rPr lang="en-US" sz="1200" b="1" baseline="0" dirty="0" smtClean="0"/>
              <a:t>Promote patient empowerment : searching, calling, asking for a service they might need.</a:t>
            </a:r>
          </a:p>
          <a:p>
            <a:pPr marL="228600" indent="-228600">
              <a:buAutoNum type="arabicParenR"/>
            </a:pPr>
            <a:r>
              <a:rPr lang="en-US" sz="1200" b="1" baseline="0" dirty="0" smtClean="0"/>
              <a:t>Overcome barriers limiting access: barriers such a transportation, financial, language</a:t>
            </a:r>
          </a:p>
          <a:p>
            <a:pPr marL="228600" indent="-228600">
              <a:buAutoNum type="arabicParenR"/>
            </a:pPr>
            <a:r>
              <a:rPr lang="en-US" sz="1200" b="1" baseline="0" dirty="0" smtClean="0"/>
              <a:t>Prioritize services in the language of their choice mostly for francophone populations.</a:t>
            </a:r>
          </a:p>
          <a:p>
            <a:pPr marL="228600" indent="-228600">
              <a:buAutoNum type="arabicParenR"/>
            </a:pPr>
            <a:r>
              <a:rPr lang="en-US" sz="1200" b="1" baseline="0" dirty="0" smtClean="0"/>
              <a:t>Centered on patient needs and priorities: what does the patient need and what they see is the priority this might differ than what their physician identifies.</a:t>
            </a:r>
          </a:p>
          <a:p>
            <a:pPr marL="228600" indent="-228600">
              <a:buAutoNum type="arabicParenR"/>
            </a:pPr>
            <a:endParaRPr lang="en-US" sz="1200" b="1" baseline="0" dirty="0" smtClean="0"/>
          </a:p>
          <a:p>
            <a:pPr marL="0" indent="0">
              <a:buNone/>
            </a:pPr>
            <a:r>
              <a:rPr lang="en-US" sz="1200" b="1" baseline="0" dirty="0" smtClean="0"/>
              <a:t>Thus this is a patient focused approach.</a:t>
            </a: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6689-77E7-4C6E-AFC4-E81F173F338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3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r>
              <a:rPr lang="en-US" b="1" dirty="0" smtClean="0"/>
              <a:t>The intervention will: </a:t>
            </a:r>
          </a:p>
          <a:p>
            <a:pPr defTabSz="907542">
              <a:defRPr/>
            </a:pPr>
            <a:endParaRPr lang="en-US" dirty="0" smtClean="0"/>
          </a:p>
          <a:p>
            <a:pPr defTabSz="907542">
              <a:defRPr/>
            </a:pPr>
            <a:r>
              <a:rPr lang="en-US" b="1" dirty="0" smtClean="0"/>
              <a:t>PCP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Raise providers awareness and motivation to refer to community health and social resources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Increase referral rates to community resources.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Facilitate process of referral in primary care practices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Support system level integration </a:t>
            </a:r>
            <a:r>
              <a:rPr lang="en-US" sz="1800" dirty="0" smtClean="0"/>
              <a:t>Feel better equipped </a:t>
            </a:r>
            <a:r>
              <a:rPr lang="en-US" sz="1700" dirty="0" smtClean="0"/>
              <a:t>to address and support the needs of socially complex patients.</a:t>
            </a:r>
          </a:p>
          <a:p>
            <a:pPr marL="453771" lvl="1" defTabSz="907542">
              <a:defRPr/>
            </a:pPr>
            <a:endParaRPr lang="en-US" dirty="0" smtClean="0"/>
          </a:p>
          <a:p>
            <a:pPr defTabSz="907542">
              <a:defRPr/>
            </a:pPr>
            <a:r>
              <a:rPr lang="en-US" b="1" dirty="0" smtClean="0"/>
              <a:t>Patients</a:t>
            </a:r>
          </a:p>
          <a:p>
            <a:pPr marL="453771" lvl="1" defTabSz="907542">
              <a:defRPr/>
            </a:pPr>
            <a:endParaRPr lang="en-US" b="1" dirty="0" smtClean="0"/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Raise patient awareness and motivation to access community resources.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Increase utilization of  community health and social resources.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700" dirty="0" smtClean="0"/>
              <a:t>Ensure improved equitable access.</a:t>
            </a:r>
          </a:p>
          <a:p>
            <a:pPr marL="453771" lvl="2" indent="-453771">
              <a:spcAft>
                <a:spcPts val="1191"/>
              </a:spcAft>
              <a:buFont typeface="+mj-lt"/>
              <a:buAutoNum type="arabicPeriod"/>
            </a:pPr>
            <a:r>
              <a:rPr lang="en-US" sz="1800" dirty="0" smtClean="0"/>
              <a:t>Appropriate utilization of resources, results in </a:t>
            </a:r>
            <a:r>
              <a:rPr lang="en-US" sz="1700" dirty="0" smtClean="0"/>
              <a:t>Improved health care experience, self-care and well being.</a:t>
            </a:r>
            <a:endParaRPr lang="en-CA" sz="1700" dirty="0" smtClean="0"/>
          </a:p>
          <a:p>
            <a:pPr marL="453771" lvl="1" defTabSz="907542">
              <a:defRPr/>
            </a:pP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This study will also provide an understanding leavers and barriers to Patient Navigator implementation effectiveness with a view to provide “Best practices”.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5100-CBCA-4D4A-8FA8-73BB281E2C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5100-CBCA-4D4A-8FA8-73BB281E2CE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7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5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995736" y="5445224"/>
            <a:ext cx="5968752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987824" y="4005064"/>
            <a:ext cx="5947252" cy="135902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08CB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586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067744" y="5301208"/>
            <a:ext cx="5968752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4077072"/>
            <a:ext cx="597666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08CB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471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59432" y="5301208"/>
            <a:ext cx="8508098" cy="100811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49694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08CB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33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981609" y="4941168"/>
            <a:ext cx="7550831" cy="1008112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71600" y="3501008"/>
            <a:ext cx="7560840" cy="135902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108CB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516216" y="647424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www.impactresearchprogram.ca</a:t>
            </a:r>
            <a:endParaRPr lang="en-US" sz="12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5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49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image_Cover2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490787"/>
            <a:ext cx="4648200" cy="1362075"/>
          </a:xfrm>
        </p:spPr>
        <p:txBody>
          <a:bodyPr anchor="t"/>
          <a:lstStyle>
            <a:lvl1pPr algn="r">
              <a:defRPr sz="32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4648200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73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10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6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0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029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5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3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1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C3AB2C-4AC1-4550-8F3C-A1950034D8CD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2016-11-23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B74763-A084-46C0-90EE-C870E390BD8C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image_Page2b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019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990000"/>
                </a:solidFill>
                <a:latin typeface="Verdana" charset="0"/>
                <a:cs typeface="Verdana" charset="0"/>
              </a:defRPr>
            </a:lvl1pPr>
          </a:lstStyle>
          <a:p>
            <a:r>
              <a:rPr lang="en-US" smtClean="0"/>
              <a:t>McLaughlin Centre for Population Health Risk Assessment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054280" cy="230425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HelveticaNeueLT Std Med"/>
              </a:rPr>
              <a:t>Patient Navigation to Support Equitable </a:t>
            </a:r>
            <a:r>
              <a:rPr lang="en-US" b="1" u="sng" dirty="0" smtClean="0">
                <a:latin typeface="HelveticaNeueLT Std Med"/>
              </a:rPr>
              <a:t>A</a:t>
            </a:r>
            <a:r>
              <a:rPr lang="en-US" b="1" dirty="0" smtClean="0">
                <a:latin typeface="HelveticaNeueLT Std Med"/>
              </a:rPr>
              <a:t>ccess to </a:t>
            </a:r>
            <a:r>
              <a:rPr lang="en-US" b="1" u="sng" dirty="0" smtClean="0">
                <a:latin typeface="HelveticaNeueLT Std Med"/>
              </a:rPr>
              <a:t>R</a:t>
            </a:r>
            <a:r>
              <a:rPr lang="en-US" b="1" dirty="0" smtClean="0">
                <a:latin typeface="HelveticaNeueLT Std Med"/>
              </a:rPr>
              <a:t>esources in the </a:t>
            </a:r>
            <a:r>
              <a:rPr lang="en-US" b="1" u="sng" dirty="0" smtClean="0">
                <a:latin typeface="HelveticaNeueLT Std Med"/>
              </a:rPr>
              <a:t>C</a:t>
            </a:r>
            <a:r>
              <a:rPr lang="en-US" b="1" dirty="0" smtClean="0">
                <a:latin typeface="HelveticaNeueLT Std Med"/>
              </a:rPr>
              <a:t>ommunity </a:t>
            </a:r>
            <a:r>
              <a:rPr lang="en-US" sz="2400" dirty="0" smtClean="0">
                <a:latin typeface="HelveticaNeueLT Std Med"/>
              </a:rPr>
              <a:t/>
            </a:r>
            <a:br>
              <a:rPr lang="en-US" sz="2400" dirty="0" smtClean="0">
                <a:latin typeface="HelveticaNeueLT Std Med"/>
              </a:rPr>
            </a:br>
            <a:r>
              <a:rPr lang="en-US" sz="2400" dirty="0">
                <a:latin typeface="HelveticaNeueLT Std Med"/>
              </a:rPr>
              <a:t/>
            </a:r>
            <a:br>
              <a:rPr lang="en-US" sz="2400" dirty="0">
                <a:latin typeface="HelveticaNeueLT Std Med"/>
              </a:rPr>
            </a:br>
            <a:endParaRPr lang="fr-CA" sz="2400" dirty="0">
              <a:latin typeface="HelveticaNeueLT Std M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04856" cy="23042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1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Presented by: Iman Sabra</a:t>
            </a:r>
          </a:p>
          <a:p>
            <a:pPr algn="ctr">
              <a:spcBef>
                <a:spcPts val="0"/>
              </a:spcBef>
            </a:pPr>
            <a:endParaRPr lang="en-US" sz="1800" b="1" dirty="0" smtClean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Simone Dahrouge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(NPI)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, François Chiocchio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(PI),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Alain Gauthier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(PI),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Denis Prud’homme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(Co-I),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Justin Presseau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(Co-I),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Monica Taljaard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(Co-I), 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Manon Lemonde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(Co-I),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Claire Kendall,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(Co-I),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Rose-Anne Devlin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(Co-I), </a:t>
            </a:r>
            <a:r>
              <a:rPr lang="en-US" sz="18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Marie-Hélène Chomienne 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(Co-I)</a:t>
            </a: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Bruyère Research Institute Research Day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November 24</a:t>
            </a:r>
            <a:r>
              <a:rPr lang="en-US" sz="1800" baseline="30000" dirty="0">
                <a:solidFill>
                  <a:srgbClr val="990000"/>
                </a:solidFill>
                <a:latin typeface="Calibri" panose="020F0502020204030204" pitchFamily="34" charset="0"/>
              </a:rPr>
              <a:t>th</a:t>
            </a: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, 2016</a:t>
            </a:r>
            <a:endParaRPr lang="en-CA" sz="18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endParaRPr lang="en-CA" dirty="0">
              <a:solidFill>
                <a:srgbClr val="FF0000"/>
              </a:solidFill>
              <a:latin typeface="HelveticaNeueLT Std Med" charset="0"/>
            </a:endParaRPr>
          </a:p>
        </p:txBody>
      </p:sp>
      <p:pic>
        <p:nvPicPr>
          <p:cNvPr id="4098" name="Picture 2" descr="C:\Users\sforques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77272"/>
            <a:ext cx="2286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589850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FF">
                    <a:lumMod val="95000"/>
                  </a:srgbClr>
                </a:solidFill>
                <a:latin typeface="HelveticaNeueLT Std Med"/>
              </a:rPr>
              <a:t>www.bruyere.or</a:t>
            </a:r>
            <a:r>
              <a:rPr lang="en-US" sz="1600" b="1" dirty="0" smtClean="0">
                <a:solidFill>
                  <a:srgbClr val="FFFFFF">
                    <a:lumMod val="95000"/>
                  </a:srgbClr>
                </a:solidFill>
                <a:latin typeface="HelveticaNeueLT Std Med"/>
              </a:rPr>
              <a:t>g</a:t>
            </a:r>
            <a:endParaRPr lang="en-US" sz="1600" b="1" dirty="0">
              <a:solidFill>
                <a:srgbClr val="FFFFFF">
                  <a:lumMod val="95000"/>
                </a:srgbClr>
              </a:solidFill>
              <a:latin typeface="HelveticaNeueLT Std Med"/>
            </a:endParaRPr>
          </a:p>
        </p:txBody>
      </p:sp>
    </p:spTree>
    <p:extLst>
      <p:ext uri="{BB962C8B-B14F-4D97-AF65-F5344CB8AC3E}">
        <p14:creationId xmlns:p14="http://schemas.microsoft.com/office/powerpoint/2010/main" val="41940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69862"/>
            <a:ext cx="6480720" cy="898898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HelveticaNeueLT Std Med"/>
              </a:rPr>
              <a:t>What do we know?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5805264"/>
            <a:ext cx="2592288" cy="828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13" y="5905784"/>
            <a:ext cx="1405421" cy="6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2" y="5911482"/>
            <a:ext cx="1685782" cy="6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2135"/>
            <a:ext cx="5066455" cy="7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747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0756214"/>
              </p:ext>
            </p:extLst>
          </p:nvPr>
        </p:nvGraphicFramePr>
        <p:xfrm>
          <a:off x="971600" y="1412776"/>
          <a:ext cx="71773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97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5231" y="20323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960000"/>
                </a:solidFill>
              </a:rPr>
              <a:t>Study Aims and Objectives</a:t>
            </a:r>
            <a:endParaRPr lang="en-US" b="1" dirty="0">
              <a:solidFill>
                <a:srgbClr val="96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5574" y="1340768"/>
            <a:ext cx="751276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412776"/>
            <a:ext cx="86010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5231" y="20323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960000"/>
                </a:solidFill>
              </a:rPr>
              <a:t>Study Aims and Objectives</a:t>
            </a:r>
            <a:endParaRPr lang="en-US" b="1" dirty="0">
              <a:solidFill>
                <a:srgbClr val="96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5574" y="1340768"/>
            <a:ext cx="751276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72766"/>
            <a:ext cx="86868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5231" y="20323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960000"/>
                </a:solidFill>
              </a:rPr>
              <a:t>Study Aims and Objectives</a:t>
            </a:r>
            <a:endParaRPr lang="en-US" b="1" dirty="0">
              <a:solidFill>
                <a:srgbClr val="96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5574" y="1340768"/>
            <a:ext cx="751276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12776"/>
            <a:ext cx="86391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95536" y="5805264"/>
            <a:ext cx="2592288" cy="828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03" y="5915884"/>
            <a:ext cx="1405421" cy="6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2" y="5947083"/>
            <a:ext cx="1685782" cy="6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2135"/>
            <a:ext cx="5066455" cy="7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747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2058194" y="146000"/>
            <a:ext cx="5050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Expected Outcomes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84784"/>
            <a:ext cx="4333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25" y="1518121"/>
            <a:ext cx="42608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21" y="2420888"/>
            <a:ext cx="2112002" cy="526455"/>
          </a:xfrm>
        </p:spPr>
        <p:txBody>
          <a:bodyPr/>
          <a:lstStyle/>
          <a:p>
            <a:r>
              <a:rPr lang="en-US" sz="2000" b="1" dirty="0" smtClean="0">
                <a:latin typeface="HelveticaNeueLT Std Med"/>
              </a:rPr>
              <a:t>Contact us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5805264"/>
            <a:ext cx="2592288" cy="8288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Times" pitchFamily="-110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03" y="5915884"/>
            <a:ext cx="1405421" cy="6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2" y="5947083"/>
            <a:ext cx="1685782" cy="6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2135"/>
            <a:ext cx="5066455" cy="7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66465" y="620688"/>
            <a:ext cx="2463071" cy="5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sz="2000" b="1" kern="0" dirty="0" smtClean="0">
                <a:latin typeface="HelveticaNeueLT Std Med"/>
              </a:rPr>
              <a:t>Our Partners</a:t>
            </a:r>
            <a:endParaRPr lang="en-US" sz="2000" b="1" kern="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219712" y="2996952"/>
            <a:ext cx="8291264" cy="1191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Principal Investigator - Simone Dahrouge, PhD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u="sng" dirty="0" smtClean="0">
                <a:solidFill>
                  <a:schemeClr val="accent2"/>
                </a:solidFill>
                <a:latin typeface="Calibri"/>
              </a:rPr>
              <a:t>sdahrouge@bruyere.org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u="sng" dirty="0" smtClean="0">
                <a:solidFill>
                  <a:schemeClr val="accent2"/>
                </a:solidFill>
                <a:latin typeface="Calibri"/>
              </a:rPr>
              <a:t>arc@bruyere.org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marL="347663" indent="-347663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48498" y="4188081"/>
            <a:ext cx="3141125" cy="5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sz="2000" b="1" kern="0" dirty="0" smtClean="0">
                <a:latin typeface="HelveticaNeueLT Std Med"/>
              </a:rPr>
              <a:t>Collaborative Funding</a:t>
            </a:r>
            <a:endParaRPr lang="en-US" sz="2000" b="1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" y="1147143"/>
            <a:ext cx="8229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9" y="4581128"/>
            <a:ext cx="44259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ttawa-powerpoint-template">
  <a:themeElements>
    <a:clrScheme name="Gar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445</Words>
  <Application>Microsoft Office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uOttawa-powerpoint-template</vt:lpstr>
      <vt:lpstr>Patient Navigation to Support Equitable Access to Resources in the Community   </vt:lpstr>
      <vt:lpstr>What do we know?</vt:lpstr>
      <vt:lpstr>Study Aims and Objectives</vt:lpstr>
      <vt:lpstr>Study Aims and Objectives</vt:lpstr>
      <vt:lpstr>Study Aims and Objectives</vt:lpstr>
      <vt:lpstr>PowerPoint Presentation</vt:lpstr>
      <vt:lpstr>Contact us</vt:lpstr>
    </vt:vector>
  </TitlesOfParts>
  <Company>University of 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 Surprenant-Kyte</dc:creator>
  <cp:lastModifiedBy>Iman Sabra</cp:lastModifiedBy>
  <cp:revision>221</cp:revision>
  <cp:lastPrinted>2016-01-27T22:43:55Z</cp:lastPrinted>
  <dcterms:created xsi:type="dcterms:W3CDTF">2010-02-26T18:49:55Z</dcterms:created>
  <dcterms:modified xsi:type="dcterms:W3CDTF">2016-11-23T19:40:08Z</dcterms:modified>
</cp:coreProperties>
</file>